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57" r:id="rId3"/>
    <p:sldId id="258" r:id="rId4"/>
    <p:sldId id="259" r:id="rId5"/>
    <p:sldId id="260" r:id="rId6"/>
    <p:sldId id="275" r:id="rId7"/>
    <p:sldId id="276" r:id="rId8"/>
    <p:sldId id="261" r:id="rId9"/>
    <p:sldId id="262" r:id="rId10"/>
    <p:sldId id="263" r:id="rId11"/>
    <p:sldId id="274" r:id="rId12"/>
    <p:sldId id="264" r:id="rId13"/>
    <p:sldId id="265" r:id="rId14"/>
    <p:sldId id="266" r:id="rId15"/>
    <p:sldId id="267" r:id="rId16"/>
    <p:sldId id="268" r:id="rId17"/>
    <p:sldId id="269" r:id="rId18"/>
    <p:sldId id="270" r:id="rId19"/>
    <p:sldId id="271" r:id="rId20"/>
    <p:sldId id="272" r:id="rId21"/>
    <p:sldId id="273" r:id="rId22"/>
  </p:sldIdLst>
  <p:sldSz cx="18288000" cy="10287000"/>
  <p:notesSz cx="6858000" cy="9144000"/>
  <p:embeddedFontLst>
    <p:embeddedFont>
      <p:font typeface="Anonymous Pro" panose="020B0604020202020204" charset="0"/>
      <p:regular r:id="rId24"/>
    </p:embeddedFont>
    <p:embeddedFont>
      <p:font typeface="Arimo" panose="020B0604020202020204" charset="0"/>
      <p:regular r:id="rId25"/>
    </p:embeddedFont>
    <p:embeddedFont>
      <p:font typeface="Calibri" panose="020F0502020204030204" pitchFamily="34" charset="0"/>
      <p:regular r:id="rId26"/>
      <p:bold r:id="rId27"/>
      <p:italic r:id="rId28"/>
      <p:boldItalic r:id="rId29"/>
    </p:embeddedFont>
    <p:embeddedFont>
      <p:font typeface="Comic Sans MS" panose="030F0702030302020204" pitchFamily="66" charset="0"/>
      <p:regular r:id="rId30"/>
      <p:bold r:id="rId31"/>
      <p:italic r:id="rId32"/>
      <p:boldItalic r:id="rId33"/>
    </p:embeddedFont>
    <p:embeddedFont>
      <p:font typeface="Inria Serif" panose="020B0604020202020204" charset="0"/>
      <p:regular r:id="rId34"/>
    </p:embeddedFont>
    <p:embeddedFont>
      <p:font typeface="Inria Serif Bold" panose="020B0604020202020204" charset="0"/>
      <p:regular r:id="rId35"/>
    </p:embeddedFont>
    <p:embeddedFont>
      <p:font typeface="Josefin Sans Regular" panose="020B0604020202020204" charset="0"/>
      <p:regular r:id="rId36"/>
    </p:embeddedFont>
    <p:embeddedFont>
      <p:font typeface="Open Sans" panose="020B0606030504020204" pitchFamily="34" charset="0"/>
      <p:regular r:id="rId37"/>
      <p:bold r:id="rId38"/>
      <p:italic r:id="rId39"/>
      <p:boldItalic r:id="rId40"/>
    </p:embeddedFont>
    <p:embeddedFont>
      <p:font typeface="Open Sans Light" panose="020B0306030504020204" pitchFamily="34" charset="0"/>
      <p:regular r:id="rId41"/>
      <p:italic r:id="rId42"/>
    </p:embeddedFont>
    <p:embeddedFont>
      <p:font typeface="Playfair Display" panose="00000500000000000000" pitchFamily="2" charset="0"/>
      <p:regular r:id="rId43"/>
      <p:bold r:id="rId44"/>
      <p:italic r:id="rId45"/>
      <p:boldItalic r:id="rId46"/>
    </p:embeddedFont>
    <p:embeddedFont>
      <p:font typeface="Playfair Display Bold" panose="00000800000000000000" charset="0"/>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7A75"/>
    <a:srgbClr val="88827D"/>
    <a:srgbClr val="F4F2F2"/>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font" Target="fonts/font24.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svg>
</file>

<file path=ppt/media/image20.png>
</file>

<file path=ppt/media/image21.svg>
</file>

<file path=ppt/media/image22.jpeg>
</file>

<file path=ppt/media/image23.jpe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jpe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jpeg>
</file>

<file path=ppt/media/image41.jpg>
</file>

<file path=ppt/media/image42.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BC53B-4BD6-4478-A018-EDC568AAE696}" type="datetimeFigureOut">
              <a:rPr lang="en-IN" smtClean="0"/>
              <a:t>08-02-2022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ACA071-442C-4055-BF46-3D4013172A36}" type="slidenum">
              <a:rPr lang="en-IN" smtClean="0"/>
              <a:t>‹#›</a:t>
            </a:fld>
            <a:endParaRPr lang="en-IN"/>
          </a:p>
        </p:txBody>
      </p:sp>
    </p:spTree>
    <p:extLst>
      <p:ext uri="{BB962C8B-B14F-4D97-AF65-F5344CB8AC3E}">
        <p14:creationId xmlns:p14="http://schemas.microsoft.com/office/powerpoint/2010/main" val="263909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ACA071-442C-4055-BF46-3D4013172A36}" type="slidenum">
              <a:rPr lang="en-IN" smtClean="0"/>
              <a:t>7</a:t>
            </a:fld>
            <a:endParaRPr lang="en-IN"/>
          </a:p>
        </p:txBody>
      </p:sp>
    </p:spTree>
    <p:extLst>
      <p:ext uri="{BB962C8B-B14F-4D97-AF65-F5344CB8AC3E}">
        <p14:creationId xmlns:p14="http://schemas.microsoft.com/office/powerpoint/2010/main" val="2799465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ACA071-442C-4055-BF46-3D4013172A36}" type="slidenum">
              <a:rPr lang="en-IN" smtClean="0"/>
              <a:t>8</a:t>
            </a:fld>
            <a:endParaRPr lang="en-IN"/>
          </a:p>
        </p:txBody>
      </p:sp>
    </p:spTree>
    <p:extLst>
      <p:ext uri="{BB962C8B-B14F-4D97-AF65-F5344CB8AC3E}">
        <p14:creationId xmlns:p14="http://schemas.microsoft.com/office/powerpoint/2010/main" val="1226683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4B62251-2FC3-49AB-91CE-EB413BFA786E}" type="datetime1">
              <a:rPr lang="en-US" smtClean="0"/>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0BF16C-D8A7-48C7-B528-A9EA056BB11B}" type="datetime1">
              <a:rPr lang="en-US" smtClean="0"/>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4A73A9-F533-41F5-8B04-F6715FE0F8B9}" type="datetime1">
              <a:rPr lang="en-US" smtClean="0"/>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FE47790-B332-4057-BA39-C907CDC39A18}" type="datetime1">
              <a:rPr lang="en-US" smtClean="0"/>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45C92B-A4C4-457E-BAA1-CB7A1767B511}" type="datetime1">
              <a:rPr lang="en-US" smtClean="0"/>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5538CBA-0FDD-498A-9441-A3E63FDAA66C}" type="datetime1">
              <a:rPr lang="en-US" smtClean="0"/>
              <a:t>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3379C5-0684-4C25-8117-79A75E8D5443}" type="datetime1">
              <a:rPr lang="en-US" smtClean="0"/>
              <a:t>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30A1D58-CA47-4997-94F5-AD0F25AD8DDC}" type="datetime1">
              <a:rPr lang="en-US" smtClean="0"/>
              <a:t>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2F7E83-3FDA-4AE1-9030-266D1F9048D1}" type="datetime1">
              <a:rPr lang="en-US" smtClean="0"/>
              <a:t>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E0DC46B-3488-4E1C-9903-2089EC3FB672}" type="datetime1">
              <a:rPr lang="en-US" smtClean="0"/>
              <a:t>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BE28E29-D16C-4524-A214-BF0976AFF11C}" type="datetime1">
              <a:rPr lang="en-US" smtClean="0"/>
              <a:t>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603D5C-F28D-43D8-B570-432B1409E76C}" type="datetime1">
              <a:rPr lang="en-US" smtClean="0"/>
              <a:t>2/8/2022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9.sv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png"/><Relationship Id="rId9"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21.svg"/><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9.svg"/></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599862"/>
            <a:ext cx="18288000" cy="4687138"/>
          </a:xfrm>
          <a:prstGeom prst="rect">
            <a:avLst/>
          </a:prstGeom>
          <a:solidFill>
            <a:srgbClr val="F4F2F2"/>
          </a:solidFill>
        </p:spPr>
      </p:sp>
      <p:sp>
        <p:nvSpPr>
          <p:cNvPr id="3" name="AutoShape 3"/>
          <p:cNvSpPr/>
          <p:nvPr/>
        </p:nvSpPr>
        <p:spPr>
          <a:xfrm>
            <a:off x="15475518" y="0"/>
            <a:ext cx="2812482" cy="2743006"/>
          </a:xfrm>
          <a:prstGeom prst="rect">
            <a:avLst/>
          </a:prstGeom>
          <a:solidFill>
            <a:srgbClr val="DBC8B8"/>
          </a:solidFill>
        </p:spPr>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956204" y="260028"/>
            <a:ext cx="1851111" cy="2222949"/>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64884" y="5886031"/>
            <a:ext cx="4270075" cy="4114800"/>
          </a:xfrm>
          <a:prstGeom prst="rect">
            <a:avLst/>
          </a:prstGeom>
        </p:spPr>
      </p:pic>
      <p:pic>
        <p:nvPicPr>
          <p:cNvPr id="6" name="Picture 6"/>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446396" y="7943431"/>
            <a:ext cx="1526850" cy="2279119"/>
          </a:xfrm>
          <a:prstGeom prst="rect">
            <a:avLst/>
          </a:prstGeom>
        </p:spPr>
      </p:pic>
      <p:pic>
        <p:nvPicPr>
          <p:cNvPr id="7" name="Picture 7"/>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364710" y="0"/>
            <a:ext cx="4670425" cy="3133430"/>
          </a:xfrm>
          <a:prstGeom prst="rect">
            <a:avLst/>
          </a:prstGeom>
        </p:spPr>
      </p:pic>
      <p:sp>
        <p:nvSpPr>
          <p:cNvPr id="8" name="TextBox 8"/>
          <p:cNvSpPr txBox="1"/>
          <p:nvPr/>
        </p:nvSpPr>
        <p:spPr>
          <a:xfrm>
            <a:off x="4834960" y="3885362"/>
            <a:ext cx="8609166" cy="1714500"/>
          </a:xfrm>
          <a:prstGeom prst="rect">
            <a:avLst/>
          </a:prstGeom>
        </p:spPr>
        <p:txBody>
          <a:bodyPr lIns="0" tIns="0" rIns="0" bIns="0" rtlCol="0" anchor="t">
            <a:spAutoFit/>
          </a:bodyPr>
          <a:lstStyle/>
          <a:p>
            <a:pPr>
              <a:lnSpc>
                <a:spcPts val="13200"/>
              </a:lnSpc>
            </a:pPr>
            <a:r>
              <a:rPr lang="en-US" sz="12000">
                <a:solidFill>
                  <a:srgbClr val="9F7F64"/>
                </a:solidFill>
                <a:latin typeface="Playfair Display"/>
              </a:rPr>
              <a:t>Ceramics</a:t>
            </a:r>
          </a:p>
        </p:txBody>
      </p:sp>
      <p:sp>
        <p:nvSpPr>
          <p:cNvPr id="9" name="TextBox 9"/>
          <p:cNvSpPr txBox="1"/>
          <p:nvPr/>
        </p:nvSpPr>
        <p:spPr>
          <a:xfrm>
            <a:off x="10047701" y="6903924"/>
            <a:ext cx="6905084" cy="2324739"/>
          </a:xfrm>
          <a:prstGeom prst="rect">
            <a:avLst/>
          </a:prstGeom>
        </p:spPr>
        <p:txBody>
          <a:bodyPr lIns="0" tIns="0" rIns="0" bIns="0" rtlCol="0" anchor="t">
            <a:spAutoFit/>
          </a:bodyPr>
          <a:lstStyle/>
          <a:p>
            <a:pPr>
              <a:lnSpc>
                <a:spcPts val="4511"/>
              </a:lnSpc>
            </a:pPr>
            <a:endParaRPr dirty="0"/>
          </a:p>
          <a:p>
            <a:pPr algn="ctr">
              <a:lnSpc>
                <a:spcPts val="4511"/>
              </a:lnSpc>
            </a:pPr>
            <a:r>
              <a:rPr lang="en-US" sz="3222" dirty="0">
                <a:solidFill>
                  <a:srgbClr val="9F7F64"/>
                </a:solidFill>
                <a:latin typeface="Open Sans"/>
              </a:rPr>
              <a:t>BY</a:t>
            </a:r>
          </a:p>
          <a:p>
            <a:pPr algn="ctr">
              <a:lnSpc>
                <a:spcPts val="4511"/>
              </a:lnSpc>
            </a:pPr>
            <a:r>
              <a:rPr lang="en-US" sz="3222" dirty="0">
                <a:solidFill>
                  <a:srgbClr val="9F7F64"/>
                </a:solidFill>
                <a:latin typeface="Open Sans"/>
              </a:rPr>
              <a:t>CSE – 21’</a:t>
            </a:r>
          </a:p>
          <a:p>
            <a:pPr algn="ctr">
              <a:lnSpc>
                <a:spcPts val="5142"/>
              </a:lnSpc>
            </a:pPr>
            <a:r>
              <a:rPr lang="en-US" sz="3672" dirty="0">
                <a:solidFill>
                  <a:srgbClr val="9F7F64"/>
                </a:solidFill>
                <a:latin typeface="Anonymous Pro"/>
              </a:rPr>
              <a:t>Roll No : 8-14</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352361" y="1884161"/>
            <a:ext cx="13954689" cy="8436177"/>
          </a:xfrm>
          <a:prstGeom prst="rect">
            <a:avLst/>
          </a:prstGeom>
          <a:solidFill>
            <a:srgbClr val="F4F2F2"/>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11142" y="4149362"/>
            <a:ext cx="3592904" cy="3331602"/>
          </a:xfrm>
          <a:prstGeom prst="rect">
            <a:avLst/>
          </a:prstGeom>
        </p:spPr>
      </p:pic>
      <p:sp>
        <p:nvSpPr>
          <p:cNvPr id="4" name="TextBox 4"/>
          <p:cNvSpPr txBox="1"/>
          <p:nvPr/>
        </p:nvSpPr>
        <p:spPr>
          <a:xfrm>
            <a:off x="747504" y="678265"/>
            <a:ext cx="7002644" cy="800100"/>
          </a:xfrm>
          <a:prstGeom prst="rect">
            <a:avLst/>
          </a:prstGeom>
        </p:spPr>
        <p:txBody>
          <a:bodyPr lIns="0" tIns="0" rIns="0" bIns="0" rtlCol="0" anchor="t">
            <a:spAutoFit/>
          </a:bodyPr>
          <a:lstStyle/>
          <a:p>
            <a:pPr marL="0" lvl="0" indent="0" algn="l">
              <a:lnSpc>
                <a:spcPts val="6359"/>
              </a:lnSpc>
              <a:spcBef>
                <a:spcPct val="0"/>
              </a:spcBef>
            </a:pPr>
            <a:r>
              <a:rPr lang="en-US" sz="5299">
                <a:solidFill>
                  <a:srgbClr val="9F7F64"/>
                </a:solidFill>
                <a:latin typeface="Playfair Display Bold"/>
              </a:rPr>
              <a:t>Chemical Properties</a:t>
            </a:r>
          </a:p>
        </p:txBody>
      </p:sp>
      <p:grpSp>
        <p:nvGrpSpPr>
          <p:cNvPr id="5" name="Group 5"/>
          <p:cNvGrpSpPr/>
          <p:nvPr/>
        </p:nvGrpSpPr>
        <p:grpSpPr>
          <a:xfrm>
            <a:off x="5096221" y="2782253"/>
            <a:ext cx="2989292" cy="3379337"/>
            <a:chOff x="0" y="-28575"/>
            <a:chExt cx="3985723" cy="4505783"/>
          </a:xfrm>
        </p:grpSpPr>
        <p:sp>
          <p:nvSpPr>
            <p:cNvPr id="6" name="TextBox 6"/>
            <p:cNvSpPr txBox="1"/>
            <p:nvPr/>
          </p:nvSpPr>
          <p:spPr>
            <a:xfrm>
              <a:off x="0" y="-28575"/>
              <a:ext cx="3985723" cy="590762"/>
            </a:xfrm>
            <a:prstGeom prst="rect">
              <a:avLst/>
            </a:prstGeom>
          </p:spPr>
          <p:txBody>
            <a:bodyPr lIns="0" tIns="0" rIns="0" bIns="0" rtlCol="0" anchor="t">
              <a:spAutoFit/>
            </a:bodyPr>
            <a:lstStyle/>
            <a:p>
              <a:pPr marL="0" lvl="0" indent="0" algn="l">
                <a:lnSpc>
                  <a:spcPts val="3639"/>
                </a:lnSpc>
                <a:spcBef>
                  <a:spcPct val="0"/>
                </a:spcBef>
              </a:pPr>
              <a:r>
                <a:rPr lang="en-US" sz="2799" dirty="0">
                  <a:solidFill>
                    <a:srgbClr val="625B54"/>
                  </a:solidFill>
                  <a:latin typeface="Inria Serif Bold"/>
                </a:rPr>
                <a:t>Strength: </a:t>
              </a:r>
            </a:p>
          </p:txBody>
        </p:sp>
        <p:sp>
          <p:nvSpPr>
            <p:cNvPr id="7" name="TextBox 7"/>
            <p:cNvSpPr txBox="1"/>
            <p:nvPr/>
          </p:nvSpPr>
          <p:spPr>
            <a:xfrm>
              <a:off x="0" y="957868"/>
              <a:ext cx="3985723" cy="3519340"/>
            </a:xfrm>
            <a:prstGeom prst="rect">
              <a:avLst/>
            </a:prstGeom>
          </p:spPr>
          <p:txBody>
            <a:bodyPr lIns="0" tIns="0" rIns="0" bIns="0" rtlCol="0" anchor="t">
              <a:spAutoFit/>
            </a:bodyPr>
            <a:lstStyle/>
            <a:p>
              <a:pPr>
                <a:lnSpc>
                  <a:spcPts val="4160"/>
                </a:lnSpc>
              </a:pPr>
              <a:r>
                <a:rPr lang="en-US" sz="2600" dirty="0">
                  <a:solidFill>
                    <a:srgbClr val="625B54"/>
                  </a:solidFill>
                  <a:latin typeface="Inria Serif"/>
                </a:rPr>
                <a:t>Strength of metal&gt;</a:t>
              </a:r>
              <a:r>
                <a:rPr lang="en-US" sz="2600" dirty="0">
                  <a:solidFill>
                    <a:srgbClr val="817A75"/>
                  </a:solidFill>
                  <a:latin typeface="Inria Serif"/>
                </a:rPr>
                <a:t>Strength</a:t>
              </a:r>
              <a:r>
                <a:rPr lang="en-US" sz="2600" dirty="0">
                  <a:solidFill>
                    <a:srgbClr val="625B54"/>
                  </a:solidFill>
                  <a:latin typeface="Inria Serif"/>
                </a:rPr>
                <a:t> of Ceramics&gt;Strength of Polymer</a:t>
              </a:r>
            </a:p>
            <a:p>
              <a:pPr>
                <a:lnSpc>
                  <a:spcPts val="4160"/>
                </a:lnSpc>
              </a:pPr>
              <a:endParaRPr lang="en-US" sz="2600" dirty="0">
                <a:solidFill>
                  <a:srgbClr val="625B54"/>
                </a:solidFill>
                <a:latin typeface="Inria Serif"/>
              </a:endParaRPr>
            </a:p>
          </p:txBody>
        </p:sp>
      </p:grpSp>
      <p:sp>
        <p:nvSpPr>
          <p:cNvPr id="8" name="TextBox 8"/>
          <p:cNvSpPr txBox="1"/>
          <p:nvPr/>
        </p:nvSpPr>
        <p:spPr>
          <a:xfrm>
            <a:off x="9392316" y="2720311"/>
            <a:ext cx="3829377" cy="450215"/>
          </a:xfrm>
          <a:prstGeom prst="rect">
            <a:avLst/>
          </a:prstGeom>
        </p:spPr>
        <p:txBody>
          <a:bodyPr lIns="0" tIns="0" rIns="0" bIns="0" rtlCol="0" anchor="t">
            <a:spAutoFit/>
          </a:bodyPr>
          <a:lstStyle/>
          <a:p>
            <a:pPr marL="0" lvl="0" indent="0" algn="l">
              <a:lnSpc>
                <a:spcPts val="3639"/>
              </a:lnSpc>
              <a:spcBef>
                <a:spcPct val="0"/>
              </a:spcBef>
            </a:pPr>
            <a:r>
              <a:rPr lang="en-US" sz="2799">
                <a:solidFill>
                  <a:srgbClr val="625B54"/>
                </a:solidFill>
                <a:latin typeface="Inria Serif Bold"/>
              </a:rPr>
              <a:t>Thermal Conductivity: </a:t>
            </a:r>
          </a:p>
        </p:txBody>
      </p:sp>
      <p:sp>
        <p:nvSpPr>
          <p:cNvPr id="9" name="TextBox 9"/>
          <p:cNvSpPr txBox="1"/>
          <p:nvPr/>
        </p:nvSpPr>
        <p:spPr>
          <a:xfrm>
            <a:off x="9392316" y="3495892"/>
            <a:ext cx="3570890" cy="2592070"/>
          </a:xfrm>
          <a:prstGeom prst="rect">
            <a:avLst/>
          </a:prstGeom>
        </p:spPr>
        <p:txBody>
          <a:bodyPr lIns="0" tIns="0" rIns="0" bIns="0" rtlCol="0" anchor="t">
            <a:spAutoFit/>
          </a:bodyPr>
          <a:lstStyle/>
          <a:p>
            <a:pPr>
              <a:lnSpc>
                <a:spcPts val="4160"/>
              </a:lnSpc>
            </a:pPr>
            <a:r>
              <a:rPr lang="en-US" sz="2600">
                <a:solidFill>
                  <a:srgbClr val="625B54"/>
                </a:solidFill>
                <a:latin typeface="Inria Serif"/>
              </a:rPr>
              <a:t>Thermal conductivity is negligible in case of ceramics and possess high heat insulation capability</a:t>
            </a:r>
          </a:p>
        </p:txBody>
      </p:sp>
      <p:grpSp>
        <p:nvGrpSpPr>
          <p:cNvPr id="10" name="Group 10"/>
          <p:cNvGrpSpPr/>
          <p:nvPr/>
        </p:nvGrpSpPr>
        <p:grpSpPr>
          <a:xfrm>
            <a:off x="5096221" y="6742088"/>
            <a:ext cx="2989292" cy="2236527"/>
            <a:chOff x="0" y="0"/>
            <a:chExt cx="3985723" cy="2982036"/>
          </a:xfrm>
        </p:grpSpPr>
        <p:sp>
          <p:nvSpPr>
            <p:cNvPr id="11" name="TextBox 11"/>
            <p:cNvSpPr txBox="1"/>
            <p:nvPr/>
          </p:nvSpPr>
          <p:spPr>
            <a:xfrm>
              <a:off x="0" y="-28575"/>
              <a:ext cx="3985723" cy="590762"/>
            </a:xfrm>
            <a:prstGeom prst="rect">
              <a:avLst/>
            </a:prstGeom>
          </p:spPr>
          <p:txBody>
            <a:bodyPr lIns="0" tIns="0" rIns="0" bIns="0" rtlCol="0" anchor="t">
              <a:spAutoFit/>
            </a:bodyPr>
            <a:lstStyle/>
            <a:p>
              <a:pPr marL="0" lvl="0" indent="0" algn="l">
                <a:lnSpc>
                  <a:spcPts val="3639"/>
                </a:lnSpc>
                <a:spcBef>
                  <a:spcPct val="0"/>
                </a:spcBef>
              </a:pPr>
              <a:r>
                <a:rPr lang="en-US" sz="2799">
                  <a:solidFill>
                    <a:srgbClr val="625B54"/>
                  </a:solidFill>
                  <a:latin typeface="Inria Serif Bold"/>
                </a:rPr>
                <a:t>Brittleness: </a:t>
              </a:r>
            </a:p>
          </p:txBody>
        </p:sp>
        <p:sp>
          <p:nvSpPr>
            <p:cNvPr id="12" name="TextBox 12"/>
            <p:cNvSpPr txBox="1"/>
            <p:nvPr/>
          </p:nvSpPr>
          <p:spPr>
            <a:xfrm>
              <a:off x="0" y="957868"/>
              <a:ext cx="3985723" cy="2024168"/>
            </a:xfrm>
            <a:prstGeom prst="rect">
              <a:avLst/>
            </a:prstGeom>
          </p:spPr>
          <p:txBody>
            <a:bodyPr lIns="0" tIns="0" rIns="0" bIns="0" rtlCol="0" anchor="t">
              <a:spAutoFit/>
            </a:bodyPr>
            <a:lstStyle/>
            <a:p>
              <a:pPr>
                <a:lnSpc>
                  <a:spcPts val="4160"/>
                </a:lnSpc>
              </a:pPr>
              <a:r>
                <a:rPr lang="en-US" sz="2600">
                  <a:solidFill>
                    <a:srgbClr val="625B54"/>
                  </a:solidFill>
                  <a:latin typeface="Inria Serif"/>
                </a:rPr>
                <a:t>The ceramics are brittle in nature.</a:t>
              </a:r>
            </a:p>
            <a:p>
              <a:pPr>
                <a:lnSpc>
                  <a:spcPts val="4160"/>
                </a:lnSpc>
              </a:pPr>
              <a:endParaRPr lang="en-US" sz="2600">
                <a:solidFill>
                  <a:srgbClr val="625B54"/>
                </a:solidFill>
                <a:latin typeface="Inria Serif"/>
              </a:endParaRPr>
            </a:p>
          </p:txBody>
        </p:sp>
      </p:grpSp>
      <p:grpSp>
        <p:nvGrpSpPr>
          <p:cNvPr id="13" name="Group 13"/>
          <p:cNvGrpSpPr/>
          <p:nvPr/>
        </p:nvGrpSpPr>
        <p:grpSpPr>
          <a:xfrm>
            <a:off x="9392316" y="6742088"/>
            <a:ext cx="2989292" cy="2760402"/>
            <a:chOff x="0" y="0"/>
            <a:chExt cx="3985723" cy="3680536"/>
          </a:xfrm>
        </p:grpSpPr>
        <p:sp>
          <p:nvSpPr>
            <p:cNvPr id="14" name="TextBox 14"/>
            <p:cNvSpPr txBox="1"/>
            <p:nvPr/>
          </p:nvSpPr>
          <p:spPr>
            <a:xfrm>
              <a:off x="0" y="-28575"/>
              <a:ext cx="3985723" cy="590762"/>
            </a:xfrm>
            <a:prstGeom prst="rect">
              <a:avLst/>
            </a:prstGeom>
          </p:spPr>
          <p:txBody>
            <a:bodyPr lIns="0" tIns="0" rIns="0" bIns="0" rtlCol="0" anchor="t">
              <a:spAutoFit/>
            </a:bodyPr>
            <a:lstStyle/>
            <a:p>
              <a:pPr marL="0" lvl="0" indent="0" algn="l">
                <a:lnSpc>
                  <a:spcPts val="3639"/>
                </a:lnSpc>
                <a:spcBef>
                  <a:spcPct val="0"/>
                </a:spcBef>
              </a:pPr>
              <a:r>
                <a:rPr lang="en-US" sz="2799">
                  <a:solidFill>
                    <a:srgbClr val="625B54"/>
                  </a:solidFill>
                  <a:latin typeface="Inria Serif Bold"/>
                </a:rPr>
                <a:t>Corrosiveness: </a:t>
              </a:r>
            </a:p>
          </p:txBody>
        </p:sp>
        <p:sp>
          <p:nvSpPr>
            <p:cNvPr id="15" name="TextBox 15"/>
            <p:cNvSpPr txBox="1"/>
            <p:nvPr/>
          </p:nvSpPr>
          <p:spPr>
            <a:xfrm>
              <a:off x="0" y="957868"/>
              <a:ext cx="3985723" cy="2722668"/>
            </a:xfrm>
            <a:prstGeom prst="rect">
              <a:avLst/>
            </a:prstGeom>
          </p:spPr>
          <p:txBody>
            <a:bodyPr lIns="0" tIns="0" rIns="0" bIns="0" rtlCol="0" anchor="t">
              <a:spAutoFit/>
            </a:bodyPr>
            <a:lstStyle/>
            <a:p>
              <a:pPr>
                <a:lnSpc>
                  <a:spcPts val="4160"/>
                </a:lnSpc>
              </a:pPr>
              <a:r>
                <a:rPr lang="en-US" sz="2600">
                  <a:solidFill>
                    <a:srgbClr val="625B54"/>
                  </a:solidFill>
                  <a:latin typeface="Inria Serif"/>
                </a:rPr>
                <a:t>Ceramics are generally anti-corrosive.</a:t>
              </a:r>
            </a:p>
            <a:p>
              <a:pPr>
                <a:lnSpc>
                  <a:spcPts val="4160"/>
                </a:lnSpc>
              </a:pPr>
              <a:endParaRPr lang="en-US" sz="2600">
                <a:solidFill>
                  <a:srgbClr val="625B54"/>
                </a:solidFill>
                <a:latin typeface="Inria Serif"/>
              </a:endParaRPr>
            </a:p>
          </p:txBody>
        </p:sp>
      </p:grpSp>
      <p:grpSp>
        <p:nvGrpSpPr>
          <p:cNvPr id="16" name="Group 16"/>
          <p:cNvGrpSpPr/>
          <p:nvPr/>
        </p:nvGrpSpPr>
        <p:grpSpPr>
          <a:xfrm>
            <a:off x="14246195" y="2739964"/>
            <a:ext cx="3991640" cy="3817074"/>
            <a:chOff x="-31750" y="-11896"/>
            <a:chExt cx="5322187" cy="5089432"/>
          </a:xfrm>
        </p:grpSpPr>
        <p:sp>
          <p:nvSpPr>
            <p:cNvPr id="17" name="TextBox 17"/>
            <p:cNvSpPr txBox="1"/>
            <p:nvPr/>
          </p:nvSpPr>
          <p:spPr>
            <a:xfrm>
              <a:off x="-31750" y="-11896"/>
              <a:ext cx="5322187" cy="578023"/>
            </a:xfrm>
            <a:prstGeom prst="rect">
              <a:avLst/>
            </a:prstGeom>
          </p:spPr>
          <p:txBody>
            <a:bodyPr wrap="square" lIns="0" tIns="0" rIns="0" bIns="0" rtlCol="0" anchor="t">
              <a:spAutoFit/>
            </a:bodyPr>
            <a:lstStyle/>
            <a:p>
              <a:pPr marL="0" lvl="0" indent="0" algn="l">
                <a:lnSpc>
                  <a:spcPts val="3639"/>
                </a:lnSpc>
                <a:spcBef>
                  <a:spcPct val="0"/>
                </a:spcBef>
              </a:pPr>
              <a:r>
                <a:rPr lang="en-US" sz="2799" dirty="0">
                  <a:solidFill>
                    <a:srgbClr val="625B54"/>
                  </a:solidFill>
                  <a:latin typeface="Inria Serif Bold"/>
                </a:rPr>
                <a:t>Electrical Conductivity: </a:t>
              </a:r>
            </a:p>
          </p:txBody>
        </p:sp>
        <p:sp>
          <p:nvSpPr>
            <p:cNvPr id="18" name="TextBox 18"/>
            <p:cNvSpPr txBox="1"/>
            <p:nvPr/>
          </p:nvSpPr>
          <p:spPr>
            <a:xfrm>
              <a:off x="0" y="957868"/>
              <a:ext cx="4684223" cy="4119668"/>
            </a:xfrm>
            <a:prstGeom prst="rect">
              <a:avLst/>
            </a:prstGeom>
          </p:spPr>
          <p:txBody>
            <a:bodyPr lIns="0" tIns="0" rIns="0" bIns="0" rtlCol="0" anchor="t">
              <a:spAutoFit/>
            </a:bodyPr>
            <a:lstStyle/>
            <a:p>
              <a:pPr>
                <a:lnSpc>
                  <a:spcPts val="4160"/>
                </a:lnSpc>
              </a:pPr>
              <a:r>
                <a:rPr lang="en-US" sz="2600" dirty="0">
                  <a:solidFill>
                    <a:srgbClr val="625B54"/>
                  </a:solidFill>
                  <a:latin typeface="Inria Serif"/>
                </a:rPr>
                <a:t>Electrical conductivity is negligible in case of ceramics due to absence of free electrons.</a:t>
              </a:r>
            </a:p>
            <a:p>
              <a:pPr>
                <a:lnSpc>
                  <a:spcPts val="4160"/>
                </a:lnSpc>
              </a:pPr>
              <a:endParaRPr lang="en-US" sz="2600" dirty="0">
                <a:solidFill>
                  <a:srgbClr val="625B54"/>
                </a:solidFill>
                <a:latin typeface="Inria Serif"/>
              </a:endParaRPr>
            </a:p>
          </p:txBody>
        </p:sp>
      </p:grpSp>
      <p:grpSp>
        <p:nvGrpSpPr>
          <p:cNvPr id="19" name="Group 19"/>
          <p:cNvGrpSpPr/>
          <p:nvPr/>
        </p:nvGrpSpPr>
        <p:grpSpPr>
          <a:xfrm>
            <a:off x="14275509" y="6742088"/>
            <a:ext cx="2989292" cy="2760402"/>
            <a:chOff x="0" y="0"/>
            <a:chExt cx="3985723" cy="3680536"/>
          </a:xfrm>
        </p:grpSpPr>
        <p:sp>
          <p:nvSpPr>
            <p:cNvPr id="20" name="TextBox 20"/>
            <p:cNvSpPr txBox="1"/>
            <p:nvPr/>
          </p:nvSpPr>
          <p:spPr>
            <a:xfrm>
              <a:off x="0" y="-28575"/>
              <a:ext cx="3985723" cy="590762"/>
            </a:xfrm>
            <a:prstGeom prst="rect">
              <a:avLst/>
            </a:prstGeom>
          </p:spPr>
          <p:txBody>
            <a:bodyPr lIns="0" tIns="0" rIns="0" bIns="0" rtlCol="0" anchor="t">
              <a:spAutoFit/>
            </a:bodyPr>
            <a:lstStyle/>
            <a:p>
              <a:pPr marL="0" lvl="0" indent="0" algn="l">
                <a:lnSpc>
                  <a:spcPts val="3639"/>
                </a:lnSpc>
                <a:spcBef>
                  <a:spcPct val="0"/>
                </a:spcBef>
              </a:pPr>
              <a:r>
                <a:rPr lang="en-US" sz="2799">
                  <a:solidFill>
                    <a:srgbClr val="625B54"/>
                  </a:solidFill>
                  <a:latin typeface="Inria Serif Bold"/>
                </a:rPr>
                <a:t>Hazardous: </a:t>
              </a:r>
            </a:p>
          </p:txBody>
        </p:sp>
        <p:sp>
          <p:nvSpPr>
            <p:cNvPr id="21" name="TextBox 21"/>
            <p:cNvSpPr txBox="1"/>
            <p:nvPr/>
          </p:nvSpPr>
          <p:spPr>
            <a:xfrm>
              <a:off x="0" y="957868"/>
              <a:ext cx="3985723" cy="2722668"/>
            </a:xfrm>
            <a:prstGeom prst="rect">
              <a:avLst/>
            </a:prstGeom>
          </p:spPr>
          <p:txBody>
            <a:bodyPr lIns="0" tIns="0" rIns="0" bIns="0" rtlCol="0" anchor="t">
              <a:spAutoFit/>
            </a:bodyPr>
            <a:lstStyle/>
            <a:p>
              <a:pPr>
                <a:lnSpc>
                  <a:spcPts val="4160"/>
                </a:lnSpc>
              </a:pPr>
              <a:r>
                <a:rPr lang="en-US" sz="2600">
                  <a:solidFill>
                    <a:srgbClr val="625B54"/>
                  </a:solidFill>
                  <a:latin typeface="Inria Serif"/>
                </a:rPr>
                <a:t>It is not hazardous to the environment.</a:t>
              </a:r>
            </a:p>
            <a:p>
              <a:pPr>
                <a:lnSpc>
                  <a:spcPts val="4160"/>
                </a:lnSpc>
              </a:pPr>
              <a:endParaRPr lang="en-US" sz="2600">
                <a:solidFill>
                  <a:srgbClr val="625B54"/>
                </a:solidFill>
                <a:latin typeface="Inria Serif"/>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747504" y="678265"/>
            <a:ext cx="7002644" cy="800100"/>
          </a:xfrm>
          <a:prstGeom prst="rect">
            <a:avLst/>
          </a:prstGeom>
        </p:spPr>
        <p:txBody>
          <a:bodyPr lIns="0" tIns="0" rIns="0" bIns="0" rtlCol="0" anchor="t">
            <a:spAutoFit/>
          </a:bodyPr>
          <a:lstStyle/>
          <a:p>
            <a:pPr marL="0" lvl="0" indent="0" algn="l">
              <a:lnSpc>
                <a:spcPts val="6359"/>
              </a:lnSpc>
              <a:spcBef>
                <a:spcPct val="0"/>
              </a:spcBef>
            </a:pPr>
            <a:r>
              <a:rPr lang="en-US" sz="5299">
                <a:solidFill>
                  <a:srgbClr val="9F7F64"/>
                </a:solidFill>
                <a:latin typeface="Playfair Display Bold"/>
              </a:rPr>
              <a:t>Chemical Properties</a:t>
            </a:r>
          </a:p>
        </p:txBody>
      </p:sp>
      <p:sp>
        <p:nvSpPr>
          <p:cNvPr id="22" name="AutoShape 2">
            <a:extLst>
              <a:ext uri="{FF2B5EF4-FFF2-40B4-BE49-F238E27FC236}">
                <a16:creationId xmlns:a16="http://schemas.microsoft.com/office/drawing/2014/main" id="{FD95D841-4534-410A-8ECC-D1246E6F4D4E}"/>
              </a:ext>
            </a:extLst>
          </p:cNvPr>
          <p:cNvSpPr/>
          <p:nvPr/>
        </p:nvSpPr>
        <p:spPr>
          <a:xfrm>
            <a:off x="4352361" y="1869873"/>
            <a:ext cx="13954689" cy="8436177"/>
          </a:xfrm>
          <a:prstGeom prst="rect">
            <a:avLst/>
          </a:prstGeom>
          <a:solidFill>
            <a:srgbClr val="F4F2F2"/>
          </a:solidFill>
        </p:spPr>
      </p:sp>
      <p:sp>
        <p:nvSpPr>
          <p:cNvPr id="23" name="TextBox 22">
            <a:extLst>
              <a:ext uri="{FF2B5EF4-FFF2-40B4-BE49-F238E27FC236}">
                <a16:creationId xmlns:a16="http://schemas.microsoft.com/office/drawing/2014/main" id="{BC63B177-CEAF-4025-A940-7B3666D6A9B1}"/>
              </a:ext>
            </a:extLst>
          </p:cNvPr>
          <p:cNvSpPr txBox="1"/>
          <p:nvPr/>
        </p:nvSpPr>
        <p:spPr>
          <a:xfrm>
            <a:off x="4876800" y="2637914"/>
            <a:ext cx="12420600" cy="6900094"/>
          </a:xfrm>
          <a:prstGeom prst="rect">
            <a:avLst/>
          </a:prstGeom>
          <a:noFill/>
        </p:spPr>
        <p:txBody>
          <a:bodyPr wrap="square" rtlCol="0">
            <a:spAutoFit/>
          </a:bodyPr>
          <a:lstStyle/>
          <a:p>
            <a:pPr>
              <a:lnSpc>
                <a:spcPct val="115000"/>
              </a:lnSpc>
              <a:spcBef>
                <a:spcPts val="1500"/>
              </a:spcBef>
              <a:spcAft>
                <a:spcPts val="800"/>
              </a:spcAft>
            </a:pPr>
            <a:r>
              <a:rPr lang="en-IN" sz="2400" b="1" dirty="0">
                <a:solidFill>
                  <a:srgbClr val="817A75"/>
                </a:solidFill>
                <a:effectLst/>
                <a:latin typeface="Open Sans" panose="020B0606030504020204" pitchFamily="34" charset="0"/>
                <a:ea typeface="Open Sans" panose="020B0606030504020204" pitchFamily="34" charset="0"/>
                <a:cs typeface="Open Sans" panose="020B0606030504020204" pitchFamily="34" charset="0"/>
              </a:rPr>
              <a:t>Purity:  </a:t>
            </a:r>
          </a:p>
          <a:p>
            <a:pPr>
              <a:lnSpc>
                <a:spcPct val="115000"/>
              </a:lnSpc>
              <a:spcAft>
                <a:spcPts val="800"/>
              </a:spcAft>
            </a:pPr>
            <a:r>
              <a:rPr lang="en-IN" sz="2400" dirty="0">
                <a:solidFill>
                  <a:srgbClr val="817A75"/>
                </a:solidFill>
                <a:effectLst/>
                <a:latin typeface="Open Sans" panose="020B0606030504020204" pitchFamily="34" charset="0"/>
                <a:ea typeface="Open Sans" panose="020B0606030504020204" pitchFamily="34" charset="0"/>
                <a:cs typeface="Open Sans" panose="020B0606030504020204" pitchFamily="34" charset="0"/>
              </a:rPr>
              <a:t>Pure ceramics are very anti corrosive and are said to be very strong (4 times stronger than glass)</a:t>
            </a:r>
          </a:p>
          <a:p>
            <a:pPr>
              <a:lnSpc>
                <a:spcPct val="115000"/>
              </a:lnSpc>
              <a:spcBef>
                <a:spcPts val="1500"/>
              </a:spcBef>
              <a:spcAft>
                <a:spcPts val="800"/>
              </a:spcAft>
            </a:pPr>
            <a:r>
              <a:rPr lang="en-IN" sz="2400" b="1" dirty="0">
                <a:solidFill>
                  <a:srgbClr val="817A75"/>
                </a:solidFill>
                <a:effectLst/>
                <a:latin typeface="Open Sans" panose="020B0606030504020204" pitchFamily="34" charset="0"/>
                <a:ea typeface="Open Sans" panose="020B0606030504020204" pitchFamily="34" charset="0"/>
                <a:cs typeface="Open Sans" panose="020B0606030504020204" pitchFamily="34" charset="0"/>
              </a:rPr>
              <a:t>Corrosion Resistance:</a:t>
            </a:r>
          </a:p>
          <a:p>
            <a:pPr>
              <a:lnSpc>
                <a:spcPct val="115000"/>
              </a:lnSpc>
              <a:spcAft>
                <a:spcPts val="800"/>
              </a:spcAft>
            </a:pPr>
            <a:r>
              <a:rPr lang="en-IN" sz="2400" dirty="0">
                <a:solidFill>
                  <a:srgbClr val="817A75"/>
                </a:solidFill>
                <a:effectLst/>
                <a:latin typeface="Open Sans" panose="020B0606030504020204" pitchFamily="34" charset="0"/>
                <a:ea typeface="Open Sans" panose="020B0606030504020204" pitchFamily="34" charset="0"/>
                <a:cs typeface="Open Sans" panose="020B0606030504020204" pitchFamily="34" charset="0"/>
              </a:rPr>
              <a:t>When it comes to the corrosiveness of acids and bases, ceramics are an ideal material for long-lasting performance resulting from their ability to withstand breaking down. Corrosion resistance is measured by testing ceramics against other alternative materials, such as metals and plastics, that are chemically soluble.</a:t>
            </a:r>
          </a:p>
          <a:p>
            <a:pPr>
              <a:lnSpc>
                <a:spcPct val="115000"/>
              </a:lnSpc>
              <a:spcBef>
                <a:spcPts val="1500"/>
              </a:spcBef>
              <a:spcAft>
                <a:spcPts val="800"/>
              </a:spcAft>
            </a:pPr>
            <a:r>
              <a:rPr lang="en-IN" sz="2400" b="1" dirty="0">
                <a:solidFill>
                  <a:srgbClr val="817A75"/>
                </a:solidFill>
                <a:effectLst/>
                <a:latin typeface="Open Sans" panose="020B0606030504020204" pitchFamily="34" charset="0"/>
                <a:ea typeface="Open Sans" panose="020B0606030504020204" pitchFamily="34" charset="0"/>
                <a:cs typeface="Open Sans" panose="020B0606030504020204" pitchFamily="34" charset="0"/>
              </a:rPr>
              <a:t>Biocompatibility:</a:t>
            </a:r>
          </a:p>
          <a:p>
            <a:pPr>
              <a:lnSpc>
                <a:spcPct val="115000"/>
              </a:lnSpc>
              <a:spcAft>
                <a:spcPts val="800"/>
              </a:spcAft>
            </a:pPr>
            <a:r>
              <a:rPr lang="en-IN" sz="2400" dirty="0">
                <a:solidFill>
                  <a:srgbClr val="817A75"/>
                </a:solidFill>
                <a:effectLst/>
                <a:latin typeface="Open Sans" panose="020B0606030504020204" pitchFamily="34" charset="0"/>
                <a:ea typeface="Open Sans" panose="020B0606030504020204" pitchFamily="34" charset="0"/>
                <a:cs typeface="Open Sans" panose="020B0606030504020204" pitchFamily="34" charset="0"/>
              </a:rPr>
              <a:t>Biocompatibility measures material performance in a specified application, identifying benefits or undesirable effects when combined with various biological hosts, such as body tissue or food material. Bioinert ceramics can be used for orthopaedic implants and in other medical device components because they won’t produce a toxic or immunological response. Most technical ceramics are also NSF food grade compliant.</a:t>
            </a:r>
          </a:p>
        </p:txBody>
      </p:sp>
      <p:pic>
        <p:nvPicPr>
          <p:cNvPr id="6" name="Graphic 5">
            <a:extLst>
              <a:ext uri="{FF2B5EF4-FFF2-40B4-BE49-F238E27FC236}">
                <a16:creationId xmlns:a16="http://schemas.microsoft.com/office/drawing/2014/main" id="{FF5B62F8-F849-4A85-8188-4DB27D440A2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40644" y="3390900"/>
            <a:ext cx="3426506" cy="4114800"/>
          </a:xfrm>
          <a:prstGeom prst="rect">
            <a:avLst/>
          </a:prstGeom>
        </p:spPr>
      </p:pic>
    </p:spTree>
    <p:extLst>
      <p:ext uri="{BB962C8B-B14F-4D97-AF65-F5344CB8AC3E}">
        <p14:creationId xmlns:p14="http://schemas.microsoft.com/office/powerpoint/2010/main" val="695809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3287254" y="1978354"/>
            <a:ext cx="1035859" cy="3374450"/>
            <a:chOff x="0" y="0"/>
            <a:chExt cx="2771140" cy="9027358"/>
          </a:xfrm>
        </p:grpSpPr>
        <p:sp>
          <p:nvSpPr>
            <p:cNvPr id="3" name="Freeform 3"/>
            <p:cNvSpPr/>
            <p:nvPr/>
          </p:nvSpPr>
          <p:spPr>
            <a:xfrm>
              <a:off x="0" y="0"/>
              <a:ext cx="2771140" cy="9027358"/>
            </a:xfrm>
            <a:custGeom>
              <a:avLst/>
              <a:gdLst/>
              <a:ahLst/>
              <a:cxnLst/>
              <a:rect l="l" t="t" r="r" b="b"/>
              <a:pathLst>
                <a:path w="2771140" h="9027358">
                  <a:moveTo>
                    <a:pt x="0" y="0"/>
                  </a:moveTo>
                  <a:lnTo>
                    <a:pt x="0" y="8124388"/>
                  </a:lnTo>
                  <a:lnTo>
                    <a:pt x="1384300" y="9027358"/>
                  </a:lnTo>
                  <a:lnTo>
                    <a:pt x="2771140" y="8124388"/>
                  </a:lnTo>
                  <a:lnTo>
                    <a:pt x="2771140" y="0"/>
                  </a:lnTo>
                  <a:close/>
                </a:path>
              </a:pathLst>
            </a:custGeom>
            <a:solidFill>
              <a:srgbClr val="E1D1C0"/>
            </a:solidFill>
          </p:spPr>
        </p:sp>
      </p:grpSp>
      <p:sp>
        <p:nvSpPr>
          <p:cNvPr id="4" name="AutoShape 4"/>
          <p:cNvSpPr/>
          <p:nvPr/>
        </p:nvSpPr>
        <p:spPr>
          <a:xfrm>
            <a:off x="4853666" y="1909876"/>
            <a:ext cx="13434333" cy="8377124"/>
          </a:xfrm>
          <a:prstGeom prst="rect">
            <a:avLst/>
          </a:prstGeom>
          <a:solidFill>
            <a:srgbClr val="F4F2F2"/>
          </a:solidFill>
        </p:spPr>
      </p:sp>
      <p:grpSp>
        <p:nvGrpSpPr>
          <p:cNvPr id="5" name="Group 5"/>
          <p:cNvGrpSpPr/>
          <p:nvPr/>
        </p:nvGrpSpPr>
        <p:grpSpPr>
          <a:xfrm rot="-5400000">
            <a:off x="14489707" y="6370070"/>
            <a:ext cx="1035859" cy="3374450"/>
            <a:chOff x="0" y="0"/>
            <a:chExt cx="2771140" cy="9027358"/>
          </a:xfrm>
        </p:grpSpPr>
        <p:sp>
          <p:nvSpPr>
            <p:cNvPr id="6" name="Freeform 6"/>
            <p:cNvSpPr/>
            <p:nvPr/>
          </p:nvSpPr>
          <p:spPr>
            <a:xfrm>
              <a:off x="0" y="0"/>
              <a:ext cx="2771140" cy="9027358"/>
            </a:xfrm>
            <a:custGeom>
              <a:avLst/>
              <a:gdLst/>
              <a:ahLst/>
              <a:cxnLst/>
              <a:rect l="l" t="t" r="r" b="b"/>
              <a:pathLst>
                <a:path w="2771140" h="9027358">
                  <a:moveTo>
                    <a:pt x="0" y="0"/>
                  </a:moveTo>
                  <a:lnTo>
                    <a:pt x="0" y="8124388"/>
                  </a:lnTo>
                  <a:lnTo>
                    <a:pt x="1384300" y="9027358"/>
                  </a:lnTo>
                  <a:lnTo>
                    <a:pt x="2771140" y="8124388"/>
                  </a:lnTo>
                  <a:lnTo>
                    <a:pt x="2771140" y="0"/>
                  </a:lnTo>
                  <a:close/>
                </a:path>
              </a:pathLst>
            </a:custGeom>
            <a:solidFill>
              <a:srgbClr val="CAD1C7"/>
            </a:solidFill>
          </p:spPr>
        </p:sp>
      </p:grpSp>
      <p:grpSp>
        <p:nvGrpSpPr>
          <p:cNvPr id="7" name="Group 7"/>
          <p:cNvGrpSpPr/>
          <p:nvPr/>
        </p:nvGrpSpPr>
        <p:grpSpPr>
          <a:xfrm rot="-5400000">
            <a:off x="12243711" y="6351538"/>
            <a:ext cx="1030328" cy="3417046"/>
            <a:chOff x="0" y="0"/>
            <a:chExt cx="2771140" cy="9027358"/>
          </a:xfrm>
          <a:solidFill>
            <a:schemeClr val="bg2">
              <a:lumMod val="75000"/>
            </a:schemeClr>
          </a:solidFill>
        </p:grpSpPr>
        <p:sp>
          <p:nvSpPr>
            <p:cNvPr id="8" name="Freeform 8"/>
            <p:cNvSpPr/>
            <p:nvPr/>
          </p:nvSpPr>
          <p:spPr>
            <a:xfrm>
              <a:off x="0" y="0"/>
              <a:ext cx="2771140" cy="9027358"/>
            </a:xfrm>
            <a:custGeom>
              <a:avLst/>
              <a:gdLst/>
              <a:ahLst/>
              <a:cxnLst/>
              <a:rect l="l" t="t" r="r" b="b"/>
              <a:pathLst>
                <a:path w="2771140" h="9027358">
                  <a:moveTo>
                    <a:pt x="0" y="0"/>
                  </a:moveTo>
                  <a:lnTo>
                    <a:pt x="0" y="8124388"/>
                  </a:lnTo>
                  <a:lnTo>
                    <a:pt x="1384300" y="9027358"/>
                  </a:lnTo>
                  <a:lnTo>
                    <a:pt x="2771140" y="8124388"/>
                  </a:lnTo>
                  <a:lnTo>
                    <a:pt x="2771140" y="0"/>
                  </a:lnTo>
                  <a:close/>
                </a:path>
              </a:pathLst>
            </a:custGeom>
            <a:grpFill/>
          </p:spPr>
        </p:sp>
      </p:grpSp>
      <p:grpSp>
        <p:nvGrpSpPr>
          <p:cNvPr id="9" name="Group 9"/>
          <p:cNvGrpSpPr/>
          <p:nvPr/>
        </p:nvGrpSpPr>
        <p:grpSpPr>
          <a:xfrm rot="-5400000">
            <a:off x="9914909" y="6377706"/>
            <a:ext cx="1035859" cy="3370240"/>
            <a:chOff x="0" y="0"/>
            <a:chExt cx="2771140" cy="9016097"/>
          </a:xfrm>
        </p:grpSpPr>
        <p:sp>
          <p:nvSpPr>
            <p:cNvPr id="10" name="Freeform 10"/>
            <p:cNvSpPr/>
            <p:nvPr/>
          </p:nvSpPr>
          <p:spPr>
            <a:xfrm>
              <a:off x="0" y="0"/>
              <a:ext cx="2771140" cy="9016097"/>
            </a:xfrm>
            <a:custGeom>
              <a:avLst/>
              <a:gdLst/>
              <a:ahLst/>
              <a:cxnLst/>
              <a:rect l="l" t="t" r="r" b="b"/>
              <a:pathLst>
                <a:path w="2771140" h="9016097">
                  <a:moveTo>
                    <a:pt x="0" y="0"/>
                  </a:moveTo>
                  <a:lnTo>
                    <a:pt x="0" y="8113127"/>
                  </a:lnTo>
                  <a:lnTo>
                    <a:pt x="1384300" y="9016097"/>
                  </a:lnTo>
                  <a:lnTo>
                    <a:pt x="2771140" y="8113127"/>
                  </a:lnTo>
                  <a:lnTo>
                    <a:pt x="2771140" y="0"/>
                  </a:lnTo>
                  <a:close/>
                </a:path>
              </a:pathLst>
            </a:custGeom>
            <a:solidFill>
              <a:srgbClr val="AD9B8E"/>
            </a:solidFill>
          </p:spPr>
        </p:sp>
      </p:grpSp>
      <p:grpSp>
        <p:nvGrpSpPr>
          <p:cNvPr id="11" name="Group 11"/>
          <p:cNvGrpSpPr/>
          <p:nvPr/>
        </p:nvGrpSpPr>
        <p:grpSpPr>
          <a:xfrm rot="-5400000">
            <a:off x="7563352" y="6379826"/>
            <a:ext cx="1035859" cy="3366000"/>
            <a:chOff x="0" y="0"/>
            <a:chExt cx="2771140" cy="9004754"/>
          </a:xfrm>
        </p:grpSpPr>
        <p:sp>
          <p:nvSpPr>
            <p:cNvPr id="12" name="Freeform 12"/>
            <p:cNvSpPr/>
            <p:nvPr/>
          </p:nvSpPr>
          <p:spPr>
            <a:xfrm>
              <a:off x="0" y="0"/>
              <a:ext cx="2771140" cy="9004754"/>
            </a:xfrm>
            <a:custGeom>
              <a:avLst/>
              <a:gdLst/>
              <a:ahLst/>
              <a:cxnLst/>
              <a:rect l="l" t="t" r="r" b="b"/>
              <a:pathLst>
                <a:path w="2771140" h="9004754">
                  <a:moveTo>
                    <a:pt x="0" y="0"/>
                  </a:moveTo>
                  <a:lnTo>
                    <a:pt x="0" y="8101785"/>
                  </a:lnTo>
                  <a:lnTo>
                    <a:pt x="1384300" y="9004754"/>
                  </a:lnTo>
                  <a:lnTo>
                    <a:pt x="2771140" y="8101785"/>
                  </a:lnTo>
                  <a:lnTo>
                    <a:pt x="2771140" y="0"/>
                  </a:lnTo>
                  <a:close/>
                </a:path>
              </a:pathLst>
            </a:custGeom>
            <a:solidFill>
              <a:srgbClr val="A6928A"/>
            </a:solidFill>
          </p:spPr>
        </p:sp>
      </p:grpSp>
      <p:grpSp>
        <p:nvGrpSpPr>
          <p:cNvPr id="13" name="Group 13"/>
          <p:cNvGrpSpPr/>
          <p:nvPr/>
        </p:nvGrpSpPr>
        <p:grpSpPr>
          <a:xfrm rot="-5400000">
            <a:off x="5586637" y="6811927"/>
            <a:ext cx="1035859" cy="2501799"/>
            <a:chOff x="0" y="0"/>
            <a:chExt cx="2771140" cy="6692836"/>
          </a:xfrm>
        </p:grpSpPr>
        <p:sp>
          <p:nvSpPr>
            <p:cNvPr id="14" name="Freeform 14"/>
            <p:cNvSpPr/>
            <p:nvPr/>
          </p:nvSpPr>
          <p:spPr>
            <a:xfrm>
              <a:off x="0" y="0"/>
              <a:ext cx="2771140" cy="6692836"/>
            </a:xfrm>
            <a:custGeom>
              <a:avLst/>
              <a:gdLst/>
              <a:ahLst/>
              <a:cxnLst/>
              <a:rect l="l" t="t" r="r" b="b"/>
              <a:pathLst>
                <a:path w="2771140" h="6692836">
                  <a:moveTo>
                    <a:pt x="0" y="0"/>
                  </a:moveTo>
                  <a:lnTo>
                    <a:pt x="0" y="5789866"/>
                  </a:lnTo>
                  <a:lnTo>
                    <a:pt x="1384300" y="6692836"/>
                  </a:lnTo>
                  <a:lnTo>
                    <a:pt x="2771140" y="5789866"/>
                  </a:lnTo>
                  <a:lnTo>
                    <a:pt x="2771140" y="0"/>
                  </a:lnTo>
                  <a:close/>
                </a:path>
              </a:pathLst>
            </a:custGeom>
            <a:solidFill>
              <a:srgbClr val="625B54"/>
            </a:solidFill>
          </p:spPr>
        </p:sp>
      </p:grpSp>
      <p:pic>
        <p:nvPicPr>
          <p:cNvPr id="15" name="Picture 1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99081" y="3948026"/>
            <a:ext cx="4002578" cy="4114800"/>
          </a:xfrm>
          <a:prstGeom prst="rect">
            <a:avLst/>
          </a:prstGeom>
        </p:spPr>
      </p:pic>
      <p:sp>
        <p:nvSpPr>
          <p:cNvPr id="16" name="TextBox 16"/>
          <p:cNvSpPr txBox="1"/>
          <p:nvPr/>
        </p:nvSpPr>
        <p:spPr>
          <a:xfrm>
            <a:off x="5201742" y="7884391"/>
            <a:ext cx="2393080" cy="375920"/>
          </a:xfrm>
          <a:prstGeom prst="rect">
            <a:avLst/>
          </a:prstGeom>
        </p:spPr>
        <p:txBody>
          <a:bodyPr lIns="0" tIns="0" rIns="0" bIns="0" rtlCol="0" anchor="t">
            <a:spAutoFit/>
          </a:bodyPr>
          <a:lstStyle/>
          <a:p>
            <a:pPr marL="0" lvl="0" indent="0">
              <a:lnSpc>
                <a:spcPts val="2860"/>
              </a:lnSpc>
            </a:pPr>
            <a:r>
              <a:rPr lang="en-US" sz="2600">
                <a:solidFill>
                  <a:srgbClr val="FFFFFF"/>
                </a:solidFill>
                <a:latin typeface="Inria Serif"/>
              </a:rPr>
              <a:t>BRITTLE</a:t>
            </a:r>
          </a:p>
        </p:txBody>
      </p:sp>
      <p:sp>
        <p:nvSpPr>
          <p:cNvPr id="17" name="TextBox 17"/>
          <p:cNvSpPr txBox="1"/>
          <p:nvPr/>
        </p:nvSpPr>
        <p:spPr>
          <a:xfrm>
            <a:off x="7594822" y="7884391"/>
            <a:ext cx="2393080" cy="375920"/>
          </a:xfrm>
          <a:prstGeom prst="rect">
            <a:avLst/>
          </a:prstGeom>
        </p:spPr>
        <p:txBody>
          <a:bodyPr lIns="0" tIns="0" rIns="0" bIns="0" rtlCol="0" anchor="t">
            <a:spAutoFit/>
          </a:bodyPr>
          <a:lstStyle/>
          <a:p>
            <a:pPr marL="0" lvl="0" indent="0">
              <a:lnSpc>
                <a:spcPts val="2860"/>
              </a:lnSpc>
            </a:pPr>
            <a:r>
              <a:rPr lang="en-US" sz="2600">
                <a:solidFill>
                  <a:srgbClr val="FFFFFF"/>
                </a:solidFill>
                <a:latin typeface="Inria Serif"/>
              </a:rPr>
              <a:t>HARDNESS</a:t>
            </a:r>
          </a:p>
        </p:txBody>
      </p:sp>
      <p:sp>
        <p:nvSpPr>
          <p:cNvPr id="18" name="TextBox 18"/>
          <p:cNvSpPr txBox="1"/>
          <p:nvPr/>
        </p:nvSpPr>
        <p:spPr>
          <a:xfrm>
            <a:off x="9953613" y="7703416"/>
            <a:ext cx="2393080" cy="737870"/>
          </a:xfrm>
          <a:prstGeom prst="rect">
            <a:avLst/>
          </a:prstGeom>
        </p:spPr>
        <p:txBody>
          <a:bodyPr lIns="0" tIns="0" rIns="0" bIns="0" rtlCol="0" anchor="t">
            <a:spAutoFit/>
          </a:bodyPr>
          <a:lstStyle/>
          <a:p>
            <a:pPr marL="0" lvl="0" indent="0">
              <a:lnSpc>
                <a:spcPts val="2860"/>
              </a:lnSpc>
            </a:pPr>
            <a:r>
              <a:rPr lang="en-US" sz="2600">
                <a:solidFill>
                  <a:srgbClr val="FFFFFF"/>
                </a:solidFill>
                <a:latin typeface="Inria Serif"/>
              </a:rPr>
              <a:t>ELASTIC MODULUS </a:t>
            </a:r>
          </a:p>
        </p:txBody>
      </p:sp>
      <p:sp>
        <p:nvSpPr>
          <p:cNvPr id="19" name="TextBox 19"/>
          <p:cNvSpPr txBox="1"/>
          <p:nvPr/>
        </p:nvSpPr>
        <p:spPr>
          <a:xfrm>
            <a:off x="12268033" y="7884391"/>
            <a:ext cx="2393080" cy="375920"/>
          </a:xfrm>
          <a:prstGeom prst="rect">
            <a:avLst/>
          </a:prstGeom>
        </p:spPr>
        <p:txBody>
          <a:bodyPr lIns="0" tIns="0" rIns="0" bIns="0" rtlCol="0" anchor="t">
            <a:spAutoFit/>
          </a:bodyPr>
          <a:lstStyle/>
          <a:p>
            <a:pPr marL="0" lvl="0" indent="0">
              <a:lnSpc>
                <a:spcPts val="2860"/>
              </a:lnSpc>
            </a:pPr>
            <a:r>
              <a:rPr lang="en-US" sz="2600">
                <a:solidFill>
                  <a:srgbClr val="FFFFFF"/>
                </a:solidFill>
                <a:latin typeface="Inria Serif"/>
              </a:rPr>
              <a:t>DENSITY</a:t>
            </a:r>
          </a:p>
        </p:txBody>
      </p:sp>
      <p:sp>
        <p:nvSpPr>
          <p:cNvPr id="20" name="TextBox 20"/>
          <p:cNvSpPr txBox="1"/>
          <p:nvPr/>
        </p:nvSpPr>
        <p:spPr>
          <a:xfrm>
            <a:off x="399081" y="604838"/>
            <a:ext cx="7682201" cy="847725"/>
          </a:xfrm>
          <a:prstGeom prst="rect">
            <a:avLst/>
          </a:prstGeom>
        </p:spPr>
        <p:txBody>
          <a:bodyPr lIns="0" tIns="0" rIns="0" bIns="0" rtlCol="0" anchor="t">
            <a:spAutoFit/>
          </a:bodyPr>
          <a:lstStyle/>
          <a:p>
            <a:pPr marL="0" lvl="0" indent="0" algn="l">
              <a:lnSpc>
                <a:spcPts val="6719"/>
              </a:lnSpc>
              <a:spcBef>
                <a:spcPct val="0"/>
              </a:spcBef>
            </a:pPr>
            <a:r>
              <a:rPr lang="en-US" sz="5599">
                <a:solidFill>
                  <a:srgbClr val="9F7F64"/>
                </a:solidFill>
                <a:latin typeface="Playfair Display Bold"/>
              </a:rPr>
              <a:t>Mechanical properties</a:t>
            </a:r>
          </a:p>
        </p:txBody>
      </p:sp>
      <p:sp>
        <p:nvSpPr>
          <p:cNvPr id="21" name="TextBox 21"/>
          <p:cNvSpPr txBox="1"/>
          <p:nvPr/>
        </p:nvSpPr>
        <p:spPr>
          <a:xfrm>
            <a:off x="5236030" y="9005570"/>
            <a:ext cx="2324503" cy="448310"/>
          </a:xfrm>
          <a:prstGeom prst="rect">
            <a:avLst/>
          </a:prstGeom>
        </p:spPr>
        <p:txBody>
          <a:bodyPr lIns="0" tIns="0" rIns="0" bIns="0" rtlCol="0" anchor="t">
            <a:spAutoFit/>
          </a:bodyPr>
          <a:lstStyle/>
          <a:p>
            <a:pPr>
              <a:lnSpc>
                <a:spcPts val="3640"/>
              </a:lnSpc>
            </a:pPr>
            <a:r>
              <a:rPr lang="en-US" sz="2600">
                <a:solidFill>
                  <a:srgbClr val="625B54"/>
                </a:solidFill>
                <a:latin typeface="Inria Serif"/>
              </a:rPr>
              <a:t>HIGH</a:t>
            </a:r>
          </a:p>
        </p:txBody>
      </p:sp>
      <p:sp>
        <p:nvSpPr>
          <p:cNvPr id="22" name="TextBox 22"/>
          <p:cNvSpPr txBox="1"/>
          <p:nvPr/>
        </p:nvSpPr>
        <p:spPr>
          <a:xfrm>
            <a:off x="7560534" y="9005570"/>
            <a:ext cx="2393080" cy="448310"/>
          </a:xfrm>
          <a:prstGeom prst="rect">
            <a:avLst/>
          </a:prstGeom>
        </p:spPr>
        <p:txBody>
          <a:bodyPr lIns="0" tIns="0" rIns="0" bIns="0" rtlCol="0" anchor="t">
            <a:spAutoFit/>
          </a:bodyPr>
          <a:lstStyle/>
          <a:p>
            <a:pPr>
              <a:lnSpc>
                <a:spcPts val="3640"/>
              </a:lnSpc>
            </a:pPr>
            <a:r>
              <a:rPr lang="en-US" sz="2600">
                <a:solidFill>
                  <a:srgbClr val="625B54"/>
                </a:solidFill>
                <a:latin typeface="Inria Serif"/>
              </a:rPr>
              <a:t>HIGH</a:t>
            </a:r>
          </a:p>
        </p:txBody>
      </p:sp>
      <p:sp>
        <p:nvSpPr>
          <p:cNvPr id="23" name="TextBox 23"/>
          <p:cNvSpPr txBox="1"/>
          <p:nvPr/>
        </p:nvSpPr>
        <p:spPr>
          <a:xfrm>
            <a:off x="9987901" y="9005570"/>
            <a:ext cx="2393080" cy="448310"/>
          </a:xfrm>
          <a:prstGeom prst="rect">
            <a:avLst/>
          </a:prstGeom>
        </p:spPr>
        <p:txBody>
          <a:bodyPr lIns="0" tIns="0" rIns="0" bIns="0" rtlCol="0" anchor="t">
            <a:spAutoFit/>
          </a:bodyPr>
          <a:lstStyle/>
          <a:p>
            <a:pPr>
              <a:lnSpc>
                <a:spcPts val="3640"/>
              </a:lnSpc>
            </a:pPr>
            <a:r>
              <a:rPr lang="en-US" sz="2600">
                <a:solidFill>
                  <a:srgbClr val="625B54"/>
                </a:solidFill>
                <a:latin typeface="Inria Serif"/>
              </a:rPr>
              <a:t>HIGH</a:t>
            </a:r>
          </a:p>
        </p:txBody>
      </p:sp>
      <p:sp>
        <p:nvSpPr>
          <p:cNvPr id="24" name="TextBox 24"/>
          <p:cNvSpPr txBox="1"/>
          <p:nvPr/>
        </p:nvSpPr>
        <p:spPr>
          <a:xfrm>
            <a:off x="14955067" y="9005570"/>
            <a:ext cx="2313758" cy="448310"/>
          </a:xfrm>
          <a:prstGeom prst="rect">
            <a:avLst/>
          </a:prstGeom>
        </p:spPr>
        <p:txBody>
          <a:bodyPr lIns="0" tIns="0" rIns="0" bIns="0" rtlCol="0" anchor="t">
            <a:spAutoFit/>
          </a:bodyPr>
          <a:lstStyle/>
          <a:p>
            <a:pPr>
              <a:lnSpc>
                <a:spcPts val="3640"/>
              </a:lnSpc>
            </a:pPr>
            <a:r>
              <a:rPr lang="en-US" sz="2600">
                <a:solidFill>
                  <a:srgbClr val="625B54"/>
                </a:solidFill>
                <a:latin typeface="Inria Serif"/>
              </a:rPr>
              <a:t>LOW</a:t>
            </a:r>
          </a:p>
        </p:txBody>
      </p:sp>
      <p:sp>
        <p:nvSpPr>
          <p:cNvPr id="25" name="TextBox 25"/>
          <p:cNvSpPr txBox="1"/>
          <p:nvPr/>
        </p:nvSpPr>
        <p:spPr>
          <a:xfrm>
            <a:off x="14661112" y="7884391"/>
            <a:ext cx="2393080" cy="375920"/>
          </a:xfrm>
          <a:prstGeom prst="rect">
            <a:avLst/>
          </a:prstGeom>
        </p:spPr>
        <p:txBody>
          <a:bodyPr lIns="0" tIns="0" rIns="0" bIns="0" rtlCol="0" anchor="t">
            <a:spAutoFit/>
          </a:bodyPr>
          <a:lstStyle/>
          <a:p>
            <a:pPr marL="0" lvl="0" indent="0">
              <a:lnSpc>
                <a:spcPts val="2860"/>
              </a:lnSpc>
            </a:pPr>
            <a:r>
              <a:rPr lang="en-US" sz="2600" dirty="0">
                <a:solidFill>
                  <a:srgbClr val="FFFFFF"/>
                </a:solidFill>
                <a:latin typeface="Inria Serif"/>
              </a:rPr>
              <a:t>DUCTILITY</a:t>
            </a:r>
          </a:p>
        </p:txBody>
      </p:sp>
      <p:sp>
        <p:nvSpPr>
          <p:cNvPr id="26" name="TextBox 26"/>
          <p:cNvSpPr txBox="1"/>
          <p:nvPr/>
        </p:nvSpPr>
        <p:spPr>
          <a:xfrm>
            <a:off x="12462061" y="9005570"/>
            <a:ext cx="2393080" cy="448310"/>
          </a:xfrm>
          <a:prstGeom prst="rect">
            <a:avLst/>
          </a:prstGeom>
        </p:spPr>
        <p:txBody>
          <a:bodyPr lIns="0" tIns="0" rIns="0" bIns="0" rtlCol="0" anchor="t">
            <a:spAutoFit/>
          </a:bodyPr>
          <a:lstStyle/>
          <a:p>
            <a:pPr>
              <a:lnSpc>
                <a:spcPts val="3640"/>
              </a:lnSpc>
            </a:pPr>
            <a:r>
              <a:rPr lang="en-US" sz="2600">
                <a:solidFill>
                  <a:srgbClr val="625B54"/>
                </a:solidFill>
                <a:latin typeface="Inria Serif"/>
              </a:rPr>
              <a:t>LOW</a:t>
            </a:r>
          </a:p>
        </p:txBody>
      </p:sp>
      <p:sp>
        <p:nvSpPr>
          <p:cNvPr id="27" name="TextBox 27"/>
          <p:cNvSpPr txBox="1"/>
          <p:nvPr/>
        </p:nvSpPr>
        <p:spPr>
          <a:xfrm>
            <a:off x="5129836" y="2060421"/>
            <a:ext cx="12881995" cy="3558090"/>
          </a:xfrm>
          <a:prstGeom prst="rect">
            <a:avLst/>
          </a:prstGeom>
        </p:spPr>
        <p:txBody>
          <a:bodyPr lIns="0" tIns="0" rIns="0" bIns="0" rtlCol="0" anchor="t">
            <a:spAutoFit/>
          </a:bodyPr>
          <a:lstStyle/>
          <a:p>
            <a:pPr>
              <a:lnSpc>
                <a:spcPts val="4044"/>
              </a:lnSpc>
            </a:pPr>
            <a:r>
              <a:rPr lang="en-US" sz="2888" dirty="0">
                <a:solidFill>
                  <a:srgbClr val="000000"/>
                </a:solidFill>
                <a:latin typeface="Open Sans Light"/>
              </a:rPr>
              <a:t>The most important general property of ceramics is that they're refractory (resistant to decomposition by heat, pressure, or chemical attack, and retains strength and form at high temperature).Ceramic compounds are very resistant and don't wear for 10-100 years.</a:t>
            </a:r>
          </a:p>
          <a:p>
            <a:pPr>
              <a:lnSpc>
                <a:spcPts val="4044"/>
              </a:lnSpc>
            </a:pPr>
            <a:endParaRPr lang="en-US" sz="2888" dirty="0">
              <a:solidFill>
                <a:srgbClr val="000000"/>
              </a:solidFill>
              <a:latin typeface="Open Sans Light"/>
            </a:endParaRPr>
          </a:p>
          <a:p>
            <a:pPr>
              <a:lnSpc>
                <a:spcPts val="4044"/>
              </a:lnSpc>
            </a:pPr>
            <a:endParaRPr lang="en-US" sz="2888" dirty="0">
              <a:solidFill>
                <a:srgbClr val="000000"/>
              </a:solidFill>
              <a:latin typeface="Open Sans Light"/>
            </a:endParaRPr>
          </a:p>
          <a:p>
            <a:pPr>
              <a:lnSpc>
                <a:spcPts val="4044"/>
              </a:lnSpc>
            </a:pPr>
            <a:endParaRPr lang="en-US" sz="2888" dirty="0">
              <a:solidFill>
                <a:srgbClr val="000000"/>
              </a:solidFill>
              <a:latin typeface="Open Sans Light"/>
            </a:endParaRPr>
          </a:p>
        </p:txBody>
      </p:sp>
      <p:sp>
        <p:nvSpPr>
          <p:cNvPr id="28" name="TextBox 28"/>
          <p:cNvSpPr txBox="1"/>
          <p:nvPr/>
        </p:nvSpPr>
        <p:spPr>
          <a:xfrm>
            <a:off x="5557198" y="4342919"/>
            <a:ext cx="10300454" cy="2893421"/>
          </a:xfrm>
          <a:prstGeom prst="rect">
            <a:avLst/>
          </a:prstGeom>
        </p:spPr>
        <p:txBody>
          <a:bodyPr lIns="0" tIns="0" rIns="0" bIns="0" rtlCol="0" anchor="t">
            <a:spAutoFit/>
          </a:bodyPr>
          <a:lstStyle/>
          <a:p>
            <a:pPr>
              <a:lnSpc>
                <a:spcPts val="3780"/>
              </a:lnSpc>
            </a:pPr>
            <a:r>
              <a:rPr lang="en-US" sz="2700" dirty="0">
                <a:solidFill>
                  <a:srgbClr val="000000"/>
                </a:solidFill>
                <a:ea typeface="Open Sans Light"/>
              </a:rPr>
              <a:t>●They have poor impact strength.</a:t>
            </a:r>
            <a:r>
              <a:rPr lang="en-US" sz="2700" dirty="0">
                <a:solidFill>
                  <a:srgbClr val="000000"/>
                </a:solidFill>
                <a:latin typeface="Arimo"/>
              </a:rPr>
              <a:t> </a:t>
            </a:r>
          </a:p>
          <a:p>
            <a:pPr>
              <a:lnSpc>
                <a:spcPts val="3780"/>
              </a:lnSpc>
            </a:pPr>
            <a:r>
              <a:rPr lang="en-US" sz="2700" dirty="0">
                <a:solidFill>
                  <a:srgbClr val="000000"/>
                </a:solidFill>
                <a:ea typeface="Arimo"/>
              </a:rPr>
              <a:t>●Ceramics usually have high compressive strength.</a:t>
            </a:r>
          </a:p>
          <a:p>
            <a:pPr>
              <a:lnSpc>
                <a:spcPts val="3780"/>
              </a:lnSpc>
            </a:pPr>
            <a:r>
              <a:rPr lang="en-US" sz="2700" dirty="0">
                <a:solidFill>
                  <a:srgbClr val="000000"/>
                </a:solidFill>
                <a:ea typeface="Arimo"/>
              </a:rPr>
              <a:t>●They are extremely stiff and rigid.</a:t>
            </a:r>
          </a:p>
          <a:p>
            <a:pPr>
              <a:lnSpc>
                <a:spcPts val="3780"/>
              </a:lnSpc>
            </a:pPr>
            <a:r>
              <a:rPr lang="en-US" sz="2700" dirty="0">
                <a:solidFill>
                  <a:srgbClr val="000000"/>
                </a:solidFill>
                <a:ea typeface="Arimo"/>
              </a:rPr>
              <a:t>●Ceramic products are hard, having a high softening temperature.</a:t>
            </a:r>
          </a:p>
          <a:p>
            <a:pPr>
              <a:lnSpc>
                <a:spcPts val="3780"/>
              </a:lnSpc>
            </a:pPr>
            <a:r>
              <a:rPr lang="en-US" sz="2700" dirty="0">
                <a:solidFill>
                  <a:srgbClr val="000000"/>
                </a:solidFill>
                <a:ea typeface="Arimo"/>
              </a:rPr>
              <a:t>●Poor thermal shock resistance.</a:t>
            </a:r>
          </a:p>
          <a:p>
            <a:pPr algn="just">
              <a:lnSpc>
                <a:spcPts val="3780"/>
              </a:lnSpc>
            </a:pPr>
            <a:endParaRPr lang="en-US" sz="2700" dirty="0">
              <a:solidFill>
                <a:srgbClr val="000000"/>
              </a:solidFill>
              <a:ea typeface="Arimo"/>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419600" y="1938451"/>
            <a:ext cx="13901737" cy="8377124"/>
          </a:xfrm>
          <a:prstGeom prst="rect">
            <a:avLst/>
          </a:prstGeom>
          <a:solidFill>
            <a:srgbClr val="F4F2F2"/>
          </a:solidFill>
        </p:spPr>
      </p:sp>
      <p:sp>
        <p:nvSpPr>
          <p:cNvPr id="3" name="TextBox 3"/>
          <p:cNvSpPr txBox="1"/>
          <p:nvPr/>
        </p:nvSpPr>
        <p:spPr>
          <a:xfrm>
            <a:off x="4572001" y="2223797"/>
            <a:ext cx="13411200" cy="7948010"/>
          </a:xfrm>
          <a:prstGeom prst="rect">
            <a:avLst/>
          </a:prstGeom>
        </p:spPr>
        <p:txBody>
          <a:bodyPr wrap="square" lIns="0" tIns="0" rIns="0" bIns="0" rtlCol="0" anchor="t">
            <a:spAutoFit/>
          </a:bodyPr>
          <a:lstStyle/>
          <a:p>
            <a:pPr algn="just">
              <a:lnSpc>
                <a:spcPct val="115000"/>
              </a:lnSpc>
            </a:pPr>
            <a:r>
              <a:rPr lang="en-IN" sz="2400" dirty="0">
                <a:solidFill>
                  <a:srgbClr val="333333"/>
                </a:solidFill>
                <a:effectLst/>
                <a:latin typeface="Open Sans" panose="020B0606030504020204" pitchFamily="34" charset="0"/>
                <a:ea typeface="Open Sans" panose="020B0606030504020204" pitchFamily="34" charset="0"/>
                <a:cs typeface="Open Sans" panose="020B0606030504020204" pitchFamily="34" charset="0"/>
              </a:rPr>
              <a:t>●Usually electrical insulators (due to ionic-covalent bonding)although some exhibit semiconducting and conducting behaviour also.</a:t>
            </a:r>
          </a:p>
          <a:p>
            <a:pPr algn="just">
              <a:lnSpc>
                <a:spcPct val="115000"/>
              </a:lnSpc>
            </a:pPr>
            <a:endParaRPr lang="en-IN" sz="2400" dirty="0">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15000"/>
              </a:lnSpc>
            </a:pPr>
            <a:r>
              <a:rPr lang="en-IN" sz="2400" dirty="0">
                <a:solidFill>
                  <a:srgbClr val="333333"/>
                </a:solidFill>
                <a:effectLst/>
                <a:latin typeface="Open Sans" panose="020B0606030504020204" pitchFamily="34" charset="0"/>
                <a:ea typeface="Open Sans" panose="020B0606030504020204" pitchFamily="34" charset="0"/>
                <a:cs typeface="Open Sans" panose="020B0606030504020204" pitchFamily="34" charset="0"/>
              </a:rPr>
              <a:t>●Some ceramics especially quartz exhibit piezo-electrical behaviour (the ability of certain materials to generate an electric charge in response to applied mechanical stress.) under which a mechanical loading generates potential difference across its surfaces.</a:t>
            </a:r>
          </a:p>
          <a:p>
            <a:pPr algn="just">
              <a:lnSpc>
                <a:spcPct val="115000"/>
              </a:lnSpc>
            </a:pPr>
            <a:endParaRPr lang="en-IN" sz="2400" dirty="0">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15000"/>
              </a:lnSpc>
            </a:pPr>
            <a:r>
              <a:rPr lang="en-IN" sz="2400" dirty="0">
                <a:solidFill>
                  <a:srgbClr val="333333"/>
                </a:solidFill>
                <a:effectLst/>
                <a:latin typeface="Open Sans" panose="020B0606030504020204" pitchFamily="34" charset="0"/>
                <a:ea typeface="Open Sans" panose="020B0606030504020204" pitchFamily="34" charset="0"/>
                <a:cs typeface="Open Sans" panose="020B0606030504020204" pitchFamily="34" charset="0"/>
              </a:rPr>
              <a:t>●Ceramics also widely used in the production of lasers.</a:t>
            </a:r>
          </a:p>
          <a:p>
            <a:pPr algn="just">
              <a:lnSpc>
                <a:spcPct val="115000"/>
              </a:lnSpc>
            </a:pPr>
            <a:endParaRPr lang="en-IN" sz="2400" dirty="0">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15000"/>
              </a:lnSpc>
            </a:pPr>
            <a:r>
              <a:rPr lang="en-IN" sz="2400" dirty="0">
                <a:solidFill>
                  <a:srgbClr val="333333"/>
                </a:solidFill>
                <a:effectLst/>
                <a:latin typeface="Open Sans" panose="020B0606030504020204" pitchFamily="34" charset="0"/>
                <a:ea typeface="Open Sans" panose="020B0606030504020204" pitchFamily="34" charset="0"/>
                <a:cs typeface="Open Sans" panose="020B0606030504020204" pitchFamily="34" charset="0"/>
              </a:rPr>
              <a:t>●Ceramic compounds are generally dielectric in nature. (materials, having very low electric conductivity, but supporting electrostatic field or ability of a material to prevent electron conductivity at high voltage.</a:t>
            </a:r>
          </a:p>
          <a:p>
            <a:pPr algn="just">
              <a:lnSpc>
                <a:spcPct val="115000"/>
              </a:lnSpc>
            </a:pPr>
            <a:endParaRPr lang="en-IN" sz="2400" dirty="0">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15000"/>
              </a:lnSpc>
            </a:pPr>
            <a:r>
              <a:rPr lang="en-IN" sz="3200" dirty="0">
                <a:solidFill>
                  <a:srgbClr val="333333"/>
                </a:solidFill>
                <a:effectLst/>
                <a:latin typeface="+mj-lt"/>
                <a:ea typeface="Open Sans" panose="020B0606030504020204" pitchFamily="34" charset="0"/>
                <a:cs typeface="Open Sans" panose="020B0606030504020204" pitchFamily="34" charset="0"/>
              </a:rPr>
              <a:t>Superconducting properties</a:t>
            </a:r>
            <a:endParaRPr lang="en-IN" sz="3200" dirty="0">
              <a:effectLst/>
              <a:latin typeface="+mj-lt"/>
              <a:ea typeface="Open Sans" panose="020B0606030504020204" pitchFamily="34" charset="0"/>
              <a:cs typeface="Open Sans" panose="020B0606030504020204" pitchFamily="34" charset="0"/>
            </a:endParaRPr>
          </a:p>
          <a:p>
            <a:pPr algn="just">
              <a:lnSpc>
                <a:spcPct val="115000"/>
              </a:lnSpc>
            </a:pPr>
            <a:r>
              <a:rPr lang="en-IN" sz="2400" dirty="0">
                <a:solidFill>
                  <a:srgbClr val="333333"/>
                </a:solidFill>
                <a:effectLst/>
                <a:latin typeface="Open Sans" panose="020B0606030504020204" pitchFamily="34" charset="0"/>
                <a:ea typeface="Open Sans" panose="020B0606030504020204" pitchFamily="34" charset="0"/>
                <a:cs typeface="Open Sans" panose="020B0606030504020204" pitchFamily="34" charset="0"/>
              </a:rPr>
              <a:t>● Despite of very low electrical conductivity of most of the ceramic materials, there are ceramics,</a:t>
            </a:r>
            <a:endParaRPr lang="en-IN" sz="2400" dirty="0">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15000"/>
              </a:lnSpc>
            </a:pPr>
            <a:r>
              <a:rPr lang="en-IN" sz="2400" dirty="0">
                <a:solidFill>
                  <a:srgbClr val="333333"/>
                </a:solidFill>
                <a:effectLst/>
                <a:latin typeface="Open Sans" panose="020B0606030504020204" pitchFamily="34" charset="0"/>
                <a:ea typeface="Open Sans" panose="020B0606030504020204" pitchFamily="34" charset="0"/>
                <a:cs typeface="Open Sans" panose="020B0606030504020204" pitchFamily="34" charset="0"/>
              </a:rPr>
              <a:t>possessing superconductivity properties (near-to-zero electric resistivity).</a:t>
            </a:r>
            <a:endParaRPr lang="en-IN" sz="2400" dirty="0">
              <a:effectLst/>
              <a:latin typeface="Open Sans" panose="020B0606030504020204" pitchFamily="34" charset="0"/>
              <a:ea typeface="Open Sans" panose="020B0606030504020204" pitchFamily="34" charset="0"/>
              <a:cs typeface="Open Sans" panose="020B0606030504020204" pitchFamily="34" charset="0"/>
            </a:endParaRPr>
          </a:p>
          <a:p>
            <a:pPr algn="ctr">
              <a:lnSpc>
                <a:spcPts val="5040"/>
              </a:lnSpc>
            </a:pPr>
            <a:endParaRPr lang="en-US" sz="3600" dirty="0">
              <a:solidFill>
                <a:srgbClr val="9F7F64"/>
              </a:solidFill>
              <a:latin typeface="Arimo"/>
            </a:endParaRPr>
          </a:p>
        </p:txBody>
      </p:sp>
      <p:sp>
        <p:nvSpPr>
          <p:cNvPr id="4" name="TextBox 4"/>
          <p:cNvSpPr txBox="1"/>
          <p:nvPr/>
        </p:nvSpPr>
        <p:spPr>
          <a:xfrm>
            <a:off x="513174" y="719138"/>
            <a:ext cx="7259226" cy="1615186"/>
          </a:xfrm>
          <a:prstGeom prst="rect">
            <a:avLst/>
          </a:prstGeom>
        </p:spPr>
        <p:txBody>
          <a:bodyPr wrap="square" lIns="0" tIns="0" rIns="0" bIns="0" rtlCol="0" anchor="t">
            <a:spAutoFit/>
          </a:bodyPr>
          <a:lstStyle/>
          <a:p>
            <a:pPr>
              <a:lnSpc>
                <a:spcPts val="6479"/>
              </a:lnSpc>
            </a:pPr>
            <a:r>
              <a:rPr lang="en-US" sz="5399" dirty="0">
                <a:solidFill>
                  <a:srgbClr val="9F7F64"/>
                </a:solidFill>
                <a:latin typeface="Playfair Display Bold"/>
              </a:rPr>
              <a:t>Electrical properties</a:t>
            </a:r>
          </a:p>
          <a:p>
            <a:pPr marL="0" lvl="0" indent="0" algn="l">
              <a:lnSpc>
                <a:spcPts val="6479"/>
              </a:lnSpc>
              <a:spcBef>
                <a:spcPct val="0"/>
              </a:spcBef>
            </a:pPr>
            <a:endParaRPr lang="en-US" sz="5399" dirty="0">
              <a:solidFill>
                <a:srgbClr val="9F7F64"/>
              </a:solidFill>
              <a:latin typeface="Playfair Display Bold"/>
            </a:endParaRPr>
          </a:p>
        </p:txBody>
      </p:sp>
      <p:sp>
        <p:nvSpPr>
          <p:cNvPr id="6" name="TextBox 5">
            <a:extLst>
              <a:ext uri="{FF2B5EF4-FFF2-40B4-BE49-F238E27FC236}">
                <a16:creationId xmlns:a16="http://schemas.microsoft.com/office/drawing/2014/main" id="{11AA31DA-B10E-4DA8-846F-CD5998E2EE4C}"/>
              </a:ext>
            </a:extLst>
          </p:cNvPr>
          <p:cNvSpPr txBox="1"/>
          <p:nvPr/>
        </p:nvSpPr>
        <p:spPr>
          <a:xfrm>
            <a:off x="4579144" y="4973121"/>
            <a:ext cx="9158286" cy="369332"/>
          </a:xfrm>
          <a:prstGeom prst="rect">
            <a:avLst/>
          </a:prstGeom>
          <a:noFill/>
        </p:spPr>
        <p:txBody>
          <a:bodyPr wrap="square">
            <a:spAutoFit/>
          </a:bodyPr>
          <a:lstStyle/>
          <a:p>
            <a:endParaRPr lang="en-IN" dirty="0"/>
          </a:p>
        </p:txBody>
      </p:sp>
      <p:pic>
        <p:nvPicPr>
          <p:cNvPr id="7" name="Picture 18">
            <a:extLst>
              <a:ext uri="{FF2B5EF4-FFF2-40B4-BE49-F238E27FC236}">
                <a16:creationId xmlns:a16="http://schemas.microsoft.com/office/drawing/2014/main" id="{40F64350-CEFD-4771-8341-61C3D500D11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99948" y="3619500"/>
            <a:ext cx="3800579" cy="41148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592965" y="0"/>
            <a:ext cx="9695035" cy="10287000"/>
          </a:xfrm>
          <a:prstGeom prst="rect">
            <a:avLst/>
          </a:prstGeom>
          <a:solidFill>
            <a:srgbClr val="F4F2F2"/>
          </a:solidFill>
        </p:spPr>
      </p:sp>
      <p:grpSp>
        <p:nvGrpSpPr>
          <p:cNvPr id="3" name="Group 3"/>
          <p:cNvGrpSpPr/>
          <p:nvPr/>
        </p:nvGrpSpPr>
        <p:grpSpPr>
          <a:xfrm>
            <a:off x="9815683" y="1028700"/>
            <a:ext cx="7443617" cy="8215039"/>
            <a:chOff x="0" y="0"/>
            <a:chExt cx="9924823" cy="10953386"/>
          </a:xfrm>
        </p:grpSpPr>
        <p:pic>
          <p:nvPicPr>
            <p:cNvPr id="4" name="Picture 4"/>
            <p:cNvPicPr>
              <a:picLocks noChangeAspect="1"/>
            </p:cNvPicPr>
            <p:nvPr/>
          </p:nvPicPr>
          <p:blipFill>
            <a:blip r:embed="rId2"/>
            <a:srcRect l="4695" r="4695"/>
            <a:stretch>
              <a:fillRect/>
            </a:stretch>
          </p:blipFill>
          <p:spPr>
            <a:xfrm>
              <a:off x="0" y="0"/>
              <a:ext cx="9924823" cy="10953386"/>
            </a:xfrm>
            <a:prstGeom prst="rect">
              <a:avLst/>
            </a:prstGeom>
          </p:spPr>
        </p:pic>
      </p:grpSp>
      <p:sp>
        <p:nvSpPr>
          <p:cNvPr id="5" name="TextBox 5"/>
          <p:cNvSpPr txBox="1"/>
          <p:nvPr/>
        </p:nvSpPr>
        <p:spPr>
          <a:xfrm>
            <a:off x="1801822" y="4506935"/>
            <a:ext cx="6380074" cy="1191895"/>
          </a:xfrm>
          <a:prstGeom prst="rect">
            <a:avLst/>
          </a:prstGeom>
        </p:spPr>
        <p:txBody>
          <a:bodyPr lIns="0" tIns="0" rIns="0" bIns="0" rtlCol="0" anchor="t">
            <a:spAutoFit/>
          </a:bodyPr>
          <a:lstStyle/>
          <a:p>
            <a:pPr marL="0" lvl="0" indent="0" algn="ctr">
              <a:lnSpc>
                <a:spcPts val="9619"/>
              </a:lnSpc>
            </a:pPr>
            <a:r>
              <a:rPr lang="en-US" sz="7399">
                <a:solidFill>
                  <a:srgbClr val="9F7F64"/>
                </a:solidFill>
                <a:latin typeface="Playfair Display Bold"/>
              </a:rPr>
              <a:t>Classification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82713" y="345680"/>
            <a:ext cx="17722574" cy="9595641"/>
          </a:xfrm>
          <a:prstGeom prst="rect">
            <a:avLst/>
          </a:prstGeom>
          <a:solidFill>
            <a:srgbClr val="F4F2F2"/>
          </a:solidFill>
        </p:spPr>
      </p:sp>
      <p:grpSp>
        <p:nvGrpSpPr>
          <p:cNvPr id="3" name="Group 3"/>
          <p:cNvGrpSpPr/>
          <p:nvPr/>
        </p:nvGrpSpPr>
        <p:grpSpPr>
          <a:xfrm>
            <a:off x="457200" y="495300"/>
            <a:ext cx="5871186" cy="5871186"/>
            <a:chOff x="0" y="0"/>
            <a:chExt cx="6350000" cy="6350000"/>
          </a:xfrm>
          <a:solidFill>
            <a:schemeClr val="bg1">
              <a:lumMod val="85000"/>
            </a:schemeClr>
          </a:solidFill>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grpSp>
        <p:nvGrpSpPr>
          <p:cNvPr id="5" name="Group 5"/>
          <p:cNvGrpSpPr/>
          <p:nvPr/>
        </p:nvGrpSpPr>
        <p:grpSpPr>
          <a:xfrm>
            <a:off x="12447022" y="345680"/>
            <a:ext cx="5219564" cy="5258890"/>
            <a:chOff x="0" y="0"/>
            <a:chExt cx="6350000" cy="6350000"/>
          </a:xfrm>
          <a:solidFill>
            <a:schemeClr val="bg1">
              <a:lumMod val="85000"/>
            </a:schemeClr>
          </a:solidFill>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sp>
        <p:nvSpPr>
          <p:cNvPr id="7" name="TextBox 7"/>
          <p:cNvSpPr txBox="1"/>
          <p:nvPr/>
        </p:nvSpPr>
        <p:spPr>
          <a:xfrm>
            <a:off x="1028700" y="1493404"/>
            <a:ext cx="4651177" cy="887095"/>
          </a:xfrm>
          <a:prstGeom prst="rect">
            <a:avLst/>
          </a:prstGeom>
        </p:spPr>
        <p:txBody>
          <a:bodyPr lIns="0" tIns="0" rIns="0" bIns="0" rtlCol="0" anchor="t">
            <a:spAutoFit/>
          </a:bodyPr>
          <a:lstStyle/>
          <a:p>
            <a:pPr algn="ctr">
              <a:lnSpc>
                <a:spcPts val="7279"/>
              </a:lnSpc>
            </a:pPr>
            <a:r>
              <a:rPr lang="en-US" sz="5199">
                <a:solidFill>
                  <a:srgbClr val="000000"/>
                </a:solidFill>
                <a:latin typeface="Open Sans"/>
              </a:rPr>
              <a:t>Glass Ceramics</a:t>
            </a:r>
          </a:p>
        </p:txBody>
      </p:sp>
      <p:sp>
        <p:nvSpPr>
          <p:cNvPr id="8" name="TextBox 8"/>
          <p:cNvSpPr txBox="1"/>
          <p:nvPr/>
        </p:nvSpPr>
        <p:spPr>
          <a:xfrm>
            <a:off x="1422241" y="2613644"/>
            <a:ext cx="3901774" cy="2990925"/>
          </a:xfrm>
          <a:prstGeom prst="rect">
            <a:avLst/>
          </a:prstGeom>
        </p:spPr>
        <p:txBody>
          <a:bodyPr lIns="0" tIns="0" rIns="0" bIns="0" rtlCol="0" anchor="t">
            <a:spAutoFit/>
          </a:bodyPr>
          <a:lstStyle/>
          <a:p>
            <a:pPr marL="614827" lvl="1" indent="-307414" algn="just">
              <a:lnSpc>
                <a:spcPts val="3986"/>
              </a:lnSpc>
              <a:buFont typeface="Arial"/>
              <a:buChar char="•"/>
            </a:pPr>
            <a:r>
              <a:rPr lang="en-US" sz="2847">
                <a:solidFill>
                  <a:srgbClr val="000000"/>
                </a:solidFill>
                <a:latin typeface="Open Sans Light"/>
              </a:rPr>
              <a:t>Zero porosity</a:t>
            </a:r>
          </a:p>
          <a:p>
            <a:pPr marL="614827" lvl="1" indent="-307414" algn="just">
              <a:lnSpc>
                <a:spcPts val="3986"/>
              </a:lnSpc>
              <a:buFont typeface="Arial"/>
              <a:buChar char="•"/>
            </a:pPr>
            <a:r>
              <a:rPr lang="en-US" sz="2847">
                <a:solidFill>
                  <a:srgbClr val="000000"/>
                </a:solidFill>
                <a:latin typeface="Open Sans Light"/>
              </a:rPr>
              <a:t>Mechanical strength</a:t>
            </a:r>
          </a:p>
          <a:p>
            <a:pPr marL="614827" lvl="1" indent="-307414" algn="just">
              <a:lnSpc>
                <a:spcPts val="3986"/>
              </a:lnSpc>
              <a:buFont typeface="Arial"/>
              <a:buChar char="•"/>
            </a:pPr>
            <a:r>
              <a:rPr lang="en-US" sz="2847">
                <a:solidFill>
                  <a:srgbClr val="000000"/>
                </a:solidFill>
                <a:latin typeface="Open Sans Light"/>
              </a:rPr>
              <a:t>Durability</a:t>
            </a:r>
          </a:p>
          <a:p>
            <a:pPr marL="614827" lvl="1" indent="-307414" algn="just">
              <a:lnSpc>
                <a:spcPts val="3986"/>
              </a:lnSpc>
              <a:buFont typeface="Arial"/>
              <a:buChar char="•"/>
            </a:pPr>
            <a:r>
              <a:rPr lang="en-US" sz="2847">
                <a:solidFill>
                  <a:srgbClr val="000000"/>
                </a:solidFill>
                <a:latin typeface="Open Sans Light"/>
              </a:rPr>
              <a:t>High temperatures</a:t>
            </a:r>
          </a:p>
          <a:p>
            <a:pPr marL="614827" lvl="1" indent="-307414" algn="just">
              <a:lnSpc>
                <a:spcPts val="3986"/>
              </a:lnSpc>
              <a:buFont typeface="Arial"/>
              <a:buChar char="•"/>
            </a:pPr>
            <a:r>
              <a:rPr lang="en-US" sz="2847">
                <a:solidFill>
                  <a:srgbClr val="000000"/>
                </a:solidFill>
                <a:latin typeface="Open Sans Light"/>
              </a:rPr>
              <a:t>Translucency</a:t>
            </a:r>
          </a:p>
          <a:p>
            <a:pPr marL="614827" lvl="1" indent="-307414" algn="just">
              <a:lnSpc>
                <a:spcPts val="3986"/>
              </a:lnSpc>
              <a:buFont typeface="Arial"/>
              <a:buChar char="•"/>
            </a:pPr>
            <a:r>
              <a:rPr lang="en-US" sz="2847">
                <a:solidFill>
                  <a:srgbClr val="000000"/>
                </a:solidFill>
                <a:latin typeface="Open Sans Light"/>
              </a:rPr>
              <a:t>Biocompatibility</a:t>
            </a:r>
          </a:p>
        </p:txBody>
      </p:sp>
      <p:sp>
        <p:nvSpPr>
          <p:cNvPr id="9" name="TextBox 9"/>
          <p:cNvSpPr txBox="1"/>
          <p:nvPr/>
        </p:nvSpPr>
        <p:spPr>
          <a:xfrm>
            <a:off x="13453715" y="1259074"/>
            <a:ext cx="3564612" cy="887095"/>
          </a:xfrm>
          <a:prstGeom prst="rect">
            <a:avLst/>
          </a:prstGeom>
        </p:spPr>
        <p:txBody>
          <a:bodyPr lIns="0" tIns="0" rIns="0" bIns="0" rtlCol="0" anchor="t">
            <a:spAutoFit/>
          </a:bodyPr>
          <a:lstStyle/>
          <a:p>
            <a:pPr algn="ctr">
              <a:lnSpc>
                <a:spcPts val="7279"/>
              </a:lnSpc>
            </a:pPr>
            <a:r>
              <a:rPr lang="en-US" sz="5199">
                <a:solidFill>
                  <a:srgbClr val="000000"/>
                </a:solidFill>
                <a:latin typeface="Open Sans"/>
              </a:rPr>
              <a:t>Fired Bricks</a:t>
            </a:r>
          </a:p>
        </p:txBody>
      </p:sp>
      <p:sp>
        <p:nvSpPr>
          <p:cNvPr id="10" name="TextBox 10"/>
          <p:cNvSpPr txBox="1"/>
          <p:nvPr/>
        </p:nvSpPr>
        <p:spPr>
          <a:xfrm>
            <a:off x="13602439" y="2332874"/>
            <a:ext cx="2908730" cy="2488320"/>
          </a:xfrm>
          <a:prstGeom prst="rect">
            <a:avLst/>
          </a:prstGeom>
        </p:spPr>
        <p:txBody>
          <a:bodyPr lIns="0" tIns="0" rIns="0" bIns="0" rtlCol="0" anchor="t">
            <a:spAutoFit/>
          </a:bodyPr>
          <a:lstStyle/>
          <a:p>
            <a:pPr marL="614827" lvl="1" indent="-307414" algn="just">
              <a:lnSpc>
                <a:spcPts val="3986"/>
              </a:lnSpc>
              <a:buFont typeface="Arial"/>
              <a:buChar char="•"/>
            </a:pPr>
            <a:r>
              <a:rPr lang="en-US" sz="2847">
                <a:solidFill>
                  <a:srgbClr val="000000"/>
                </a:solidFill>
                <a:latin typeface="Open Sans Light"/>
              </a:rPr>
              <a:t>Tough</a:t>
            </a:r>
          </a:p>
          <a:p>
            <a:pPr marL="614827" lvl="1" indent="-307414" algn="just">
              <a:lnSpc>
                <a:spcPts val="3986"/>
              </a:lnSpc>
              <a:buFont typeface="Arial"/>
              <a:buChar char="•"/>
            </a:pPr>
            <a:r>
              <a:rPr lang="en-US" sz="2847">
                <a:solidFill>
                  <a:srgbClr val="000000"/>
                </a:solidFill>
                <a:latin typeface="Open Sans Light"/>
              </a:rPr>
              <a:t>Brittle</a:t>
            </a:r>
          </a:p>
          <a:p>
            <a:pPr marL="614827" lvl="1" indent="-307414" algn="just">
              <a:lnSpc>
                <a:spcPts val="3986"/>
              </a:lnSpc>
              <a:buFont typeface="Arial"/>
              <a:buChar char="•"/>
            </a:pPr>
            <a:r>
              <a:rPr lang="en-US" sz="2847">
                <a:solidFill>
                  <a:srgbClr val="000000"/>
                </a:solidFill>
                <a:latin typeface="Open Sans Light"/>
              </a:rPr>
              <a:t>Heavy</a:t>
            </a:r>
          </a:p>
          <a:p>
            <a:pPr marL="614827" lvl="1" indent="-307414" algn="just">
              <a:lnSpc>
                <a:spcPts val="3986"/>
              </a:lnSpc>
              <a:buFont typeface="Arial"/>
              <a:buChar char="•"/>
            </a:pPr>
            <a:r>
              <a:rPr lang="en-US" sz="2847">
                <a:solidFill>
                  <a:srgbClr val="000000"/>
                </a:solidFill>
                <a:latin typeface="Open Sans Light"/>
              </a:rPr>
              <a:t>Survive higher</a:t>
            </a:r>
          </a:p>
          <a:p>
            <a:pPr algn="just">
              <a:lnSpc>
                <a:spcPts val="3986"/>
              </a:lnSpc>
            </a:pPr>
            <a:r>
              <a:rPr lang="en-US" sz="2847">
                <a:solidFill>
                  <a:srgbClr val="000000"/>
                </a:solidFill>
                <a:latin typeface="Open Sans Light"/>
              </a:rPr>
              <a:t>   temperatures</a:t>
            </a:r>
          </a:p>
        </p:txBody>
      </p:sp>
      <p:grpSp>
        <p:nvGrpSpPr>
          <p:cNvPr id="11" name="Group 11"/>
          <p:cNvGrpSpPr/>
          <p:nvPr/>
        </p:nvGrpSpPr>
        <p:grpSpPr>
          <a:xfrm>
            <a:off x="6678763" y="3539036"/>
            <a:ext cx="5974028" cy="5977027"/>
            <a:chOff x="0" y="0"/>
            <a:chExt cx="6350000" cy="6350000"/>
          </a:xfrm>
          <a:solidFill>
            <a:schemeClr val="bg1">
              <a:lumMod val="85000"/>
            </a:schemeClr>
          </a:solidFill>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sp>
        <p:nvSpPr>
          <p:cNvPr id="13" name="TextBox 13"/>
          <p:cNvSpPr txBox="1"/>
          <p:nvPr/>
        </p:nvSpPr>
        <p:spPr>
          <a:xfrm>
            <a:off x="7388885" y="4884219"/>
            <a:ext cx="4553783" cy="887095"/>
          </a:xfrm>
          <a:prstGeom prst="rect">
            <a:avLst/>
          </a:prstGeom>
        </p:spPr>
        <p:txBody>
          <a:bodyPr lIns="0" tIns="0" rIns="0" bIns="0" rtlCol="0" anchor="t">
            <a:spAutoFit/>
          </a:bodyPr>
          <a:lstStyle/>
          <a:p>
            <a:pPr algn="ctr">
              <a:lnSpc>
                <a:spcPts val="7279"/>
              </a:lnSpc>
            </a:pPr>
            <a:r>
              <a:rPr lang="en-US" sz="5199" dirty="0">
                <a:solidFill>
                  <a:srgbClr val="000000"/>
                </a:solidFill>
                <a:cs typeface="Open Sans"/>
              </a:rPr>
              <a:t>‍Silicon Carbide</a:t>
            </a:r>
          </a:p>
        </p:txBody>
      </p:sp>
      <p:sp>
        <p:nvSpPr>
          <p:cNvPr id="14" name="TextBox 14"/>
          <p:cNvSpPr txBox="1"/>
          <p:nvPr/>
        </p:nvSpPr>
        <p:spPr>
          <a:xfrm>
            <a:off x="7041518" y="6169240"/>
            <a:ext cx="4953058" cy="1985714"/>
          </a:xfrm>
          <a:prstGeom prst="rect">
            <a:avLst/>
          </a:prstGeom>
        </p:spPr>
        <p:txBody>
          <a:bodyPr lIns="0" tIns="0" rIns="0" bIns="0" rtlCol="0" anchor="t">
            <a:spAutoFit/>
          </a:bodyPr>
          <a:lstStyle/>
          <a:p>
            <a:pPr marL="614827" lvl="1" indent="-307414" algn="just">
              <a:lnSpc>
                <a:spcPts val="3986"/>
              </a:lnSpc>
              <a:buFont typeface="Arial"/>
              <a:buChar char="•"/>
            </a:pPr>
            <a:r>
              <a:rPr lang="en-US" sz="2847">
                <a:solidFill>
                  <a:srgbClr val="000000"/>
                </a:solidFill>
                <a:latin typeface="Open Sans Light"/>
              </a:rPr>
              <a:t>Tough and extremely hard</a:t>
            </a:r>
          </a:p>
          <a:p>
            <a:pPr marL="614827" lvl="1" indent="-307414" algn="just">
              <a:lnSpc>
                <a:spcPts val="3986"/>
              </a:lnSpc>
              <a:buFont typeface="Arial"/>
              <a:buChar char="•"/>
            </a:pPr>
            <a:r>
              <a:rPr lang="en-US" sz="2847">
                <a:solidFill>
                  <a:srgbClr val="000000"/>
                </a:solidFill>
                <a:latin typeface="Open Sans Light"/>
              </a:rPr>
              <a:t>Semiconductor</a:t>
            </a:r>
          </a:p>
          <a:p>
            <a:pPr marL="614827" lvl="1" indent="-307414" algn="just">
              <a:lnSpc>
                <a:spcPts val="3986"/>
              </a:lnSpc>
              <a:buFont typeface="Arial"/>
              <a:buChar char="•"/>
            </a:pPr>
            <a:r>
              <a:rPr lang="en-US" sz="2847">
                <a:solidFill>
                  <a:srgbClr val="000000"/>
                </a:solidFill>
                <a:latin typeface="Open Sans Light"/>
              </a:rPr>
              <a:t>Naturally colorless</a:t>
            </a:r>
          </a:p>
          <a:p>
            <a:pPr marL="614827" lvl="1" indent="-307414" algn="just">
              <a:lnSpc>
                <a:spcPts val="3986"/>
              </a:lnSpc>
              <a:buFont typeface="Arial"/>
              <a:buChar char="•"/>
            </a:pPr>
            <a:r>
              <a:rPr lang="en-US" sz="2847">
                <a:solidFill>
                  <a:srgbClr val="000000"/>
                </a:solidFill>
                <a:latin typeface="Open Sans Light"/>
              </a:rPr>
              <a:t>Low thermal development.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82713" y="345680"/>
            <a:ext cx="17722574" cy="9595641"/>
          </a:xfrm>
          <a:prstGeom prst="rect">
            <a:avLst/>
          </a:prstGeom>
          <a:solidFill>
            <a:srgbClr val="F4F2F2"/>
          </a:solidFill>
        </p:spPr>
        <p:txBody>
          <a:bodyPr/>
          <a:lstStyle/>
          <a:p>
            <a:endParaRPr lang="en-IN" dirty="0"/>
          </a:p>
        </p:txBody>
      </p:sp>
      <p:sp>
        <p:nvSpPr>
          <p:cNvPr id="4" name="Freeform 4"/>
          <p:cNvSpPr/>
          <p:nvPr/>
        </p:nvSpPr>
        <p:spPr>
          <a:xfrm>
            <a:off x="638908" y="3782884"/>
            <a:ext cx="5844988" cy="5871186"/>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chemeClr val="bg1">
              <a:lumMod val="85000"/>
            </a:schemeClr>
          </a:solidFill>
        </p:spPr>
      </p:sp>
      <p:sp>
        <p:nvSpPr>
          <p:cNvPr id="7" name="TextBox 7"/>
          <p:cNvSpPr txBox="1"/>
          <p:nvPr/>
        </p:nvSpPr>
        <p:spPr>
          <a:xfrm>
            <a:off x="1579368" y="5114925"/>
            <a:ext cx="2230632" cy="880882"/>
          </a:xfrm>
          <a:prstGeom prst="rect">
            <a:avLst/>
          </a:prstGeom>
        </p:spPr>
        <p:txBody>
          <a:bodyPr wrap="square" lIns="0" tIns="0" rIns="0" bIns="0" rtlCol="0" anchor="t">
            <a:spAutoFit/>
          </a:bodyPr>
          <a:lstStyle/>
          <a:p>
            <a:pPr algn="ctr">
              <a:lnSpc>
                <a:spcPts val="7279"/>
              </a:lnSpc>
            </a:pPr>
            <a:r>
              <a:rPr lang="en-US" sz="5400" dirty="0">
                <a:solidFill>
                  <a:srgbClr val="000000"/>
                </a:solidFill>
                <a:latin typeface="Open Sans"/>
              </a:rPr>
              <a:t>Silicon</a:t>
            </a:r>
          </a:p>
        </p:txBody>
      </p:sp>
      <p:sp>
        <p:nvSpPr>
          <p:cNvPr id="8" name="TextBox 8"/>
          <p:cNvSpPr txBox="1"/>
          <p:nvPr/>
        </p:nvSpPr>
        <p:spPr>
          <a:xfrm>
            <a:off x="1823223" y="6321482"/>
            <a:ext cx="3986140" cy="1483109"/>
          </a:xfrm>
          <a:prstGeom prst="rect">
            <a:avLst/>
          </a:prstGeom>
        </p:spPr>
        <p:txBody>
          <a:bodyPr lIns="0" tIns="0" rIns="0" bIns="0" rtlCol="0" anchor="t">
            <a:spAutoFit/>
          </a:bodyPr>
          <a:lstStyle/>
          <a:p>
            <a:pPr marL="614827" lvl="1" indent="-307414" algn="just">
              <a:lnSpc>
                <a:spcPts val="3986"/>
              </a:lnSpc>
              <a:buFont typeface="Arial"/>
              <a:buChar char="•"/>
            </a:pPr>
            <a:r>
              <a:rPr lang="en-US" sz="2847" dirty="0">
                <a:solidFill>
                  <a:srgbClr val="000000"/>
                </a:solidFill>
                <a:latin typeface="Open Sans Light"/>
              </a:rPr>
              <a:t>Brittle</a:t>
            </a:r>
          </a:p>
          <a:p>
            <a:pPr marL="614827" lvl="1" indent="-307414" algn="just">
              <a:lnSpc>
                <a:spcPts val="3986"/>
              </a:lnSpc>
              <a:buFont typeface="Arial"/>
              <a:buChar char="•"/>
            </a:pPr>
            <a:r>
              <a:rPr lang="en-US" sz="2847" dirty="0">
                <a:solidFill>
                  <a:srgbClr val="000000"/>
                </a:solidFill>
                <a:latin typeface="Open Sans Light"/>
              </a:rPr>
              <a:t>Hard crystalline solid</a:t>
            </a:r>
          </a:p>
          <a:p>
            <a:pPr marL="614827" lvl="1" indent="-307414" algn="just">
              <a:lnSpc>
                <a:spcPts val="3986"/>
              </a:lnSpc>
              <a:buFont typeface="Arial"/>
              <a:buChar char="•"/>
            </a:pPr>
            <a:r>
              <a:rPr lang="en-US" sz="2847" dirty="0">
                <a:solidFill>
                  <a:srgbClr val="000000"/>
                </a:solidFill>
                <a:latin typeface="Open Sans Light"/>
              </a:rPr>
              <a:t>Semiconductor</a:t>
            </a:r>
          </a:p>
        </p:txBody>
      </p:sp>
      <p:grpSp>
        <p:nvGrpSpPr>
          <p:cNvPr id="5" name="Group 5"/>
          <p:cNvGrpSpPr/>
          <p:nvPr/>
        </p:nvGrpSpPr>
        <p:grpSpPr>
          <a:xfrm>
            <a:off x="11939048" y="3831682"/>
            <a:ext cx="5557230" cy="5599100"/>
            <a:chOff x="0" y="0"/>
            <a:chExt cx="6350000" cy="6350000"/>
          </a:xfrm>
          <a:solidFill>
            <a:schemeClr val="bg1">
              <a:lumMod val="85000"/>
            </a:schemeClr>
          </a:solidFill>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sp>
        <p:nvSpPr>
          <p:cNvPr id="9" name="TextBox 9"/>
          <p:cNvSpPr txBox="1"/>
          <p:nvPr/>
        </p:nvSpPr>
        <p:spPr>
          <a:xfrm>
            <a:off x="12537982" y="5397204"/>
            <a:ext cx="4606509" cy="711911"/>
          </a:xfrm>
          <a:prstGeom prst="rect">
            <a:avLst/>
          </a:prstGeom>
        </p:spPr>
        <p:txBody>
          <a:bodyPr lIns="0" tIns="0" rIns="0" bIns="0" rtlCol="0" anchor="t">
            <a:spAutoFit/>
          </a:bodyPr>
          <a:lstStyle/>
          <a:p>
            <a:pPr algn="ctr">
              <a:lnSpc>
                <a:spcPts val="5910"/>
              </a:lnSpc>
            </a:pPr>
            <a:r>
              <a:rPr lang="en-US" sz="4222" dirty="0">
                <a:solidFill>
                  <a:srgbClr val="000000"/>
                </a:solidFill>
                <a:latin typeface="Open Sans"/>
              </a:rPr>
              <a:t>Titanium Carbide</a:t>
            </a:r>
          </a:p>
        </p:txBody>
      </p:sp>
      <p:sp>
        <p:nvSpPr>
          <p:cNvPr id="10" name="TextBox 10"/>
          <p:cNvSpPr txBox="1"/>
          <p:nvPr/>
        </p:nvSpPr>
        <p:spPr>
          <a:xfrm>
            <a:off x="13248283" y="6608284"/>
            <a:ext cx="3134204" cy="1483109"/>
          </a:xfrm>
          <a:prstGeom prst="rect">
            <a:avLst/>
          </a:prstGeom>
        </p:spPr>
        <p:txBody>
          <a:bodyPr lIns="0" tIns="0" rIns="0" bIns="0" rtlCol="0" anchor="t">
            <a:spAutoFit/>
          </a:bodyPr>
          <a:lstStyle/>
          <a:p>
            <a:pPr marL="614827" lvl="1" indent="-307414" algn="just">
              <a:lnSpc>
                <a:spcPts val="3986"/>
              </a:lnSpc>
              <a:buFont typeface="Arial"/>
              <a:buChar char="•"/>
            </a:pPr>
            <a:r>
              <a:rPr lang="en-US" sz="2847" dirty="0">
                <a:solidFill>
                  <a:srgbClr val="000000"/>
                </a:solidFill>
                <a:latin typeface="Open Sans Light"/>
              </a:rPr>
              <a:t>Heat resistance</a:t>
            </a:r>
          </a:p>
          <a:p>
            <a:pPr marL="614827" lvl="1" indent="-307414" algn="just">
              <a:lnSpc>
                <a:spcPts val="3986"/>
              </a:lnSpc>
              <a:buFont typeface="Arial"/>
              <a:buChar char="•"/>
            </a:pPr>
            <a:r>
              <a:rPr lang="en-US" sz="2847" dirty="0">
                <a:solidFill>
                  <a:srgbClr val="000000"/>
                </a:solidFill>
                <a:latin typeface="Open Sans Light"/>
              </a:rPr>
              <a:t>Extremely hard</a:t>
            </a:r>
          </a:p>
          <a:p>
            <a:pPr marL="614827" lvl="1" indent="-307414" algn="just">
              <a:lnSpc>
                <a:spcPts val="3986"/>
              </a:lnSpc>
              <a:buFont typeface="Arial"/>
              <a:buChar char="•"/>
            </a:pPr>
            <a:r>
              <a:rPr lang="en-US" sz="2847" dirty="0">
                <a:solidFill>
                  <a:srgbClr val="000000"/>
                </a:solidFill>
                <a:latin typeface="Open Sans Light"/>
              </a:rPr>
              <a:t>Black color</a:t>
            </a:r>
          </a:p>
        </p:txBody>
      </p:sp>
      <p:grpSp>
        <p:nvGrpSpPr>
          <p:cNvPr id="17" name="Group 16">
            <a:extLst>
              <a:ext uri="{FF2B5EF4-FFF2-40B4-BE49-F238E27FC236}">
                <a16:creationId xmlns:a16="http://schemas.microsoft.com/office/drawing/2014/main" id="{B5388DCF-10E1-4103-9CEE-294FC7458820}"/>
              </a:ext>
            </a:extLst>
          </p:cNvPr>
          <p:cNvGrpSpPr/>
          <p:nvPr/>
        </p:nvGrpSpPr>
        <p:grpSpPr>
          <a:xfrm>
            <a:off x="6003868" y="395377"/>
            <a:ext cx="5947371" cy="5977027"/>
            <a:chOff x="6420196" y="3515619"/>
            <a:chExt cx="5947371" cy="5977027"/>
          </a:xfrm>
        </p:grpSpPr>
        <p:grpSp>
          <p:nvGrpSpPr>
            <p:cNvPr id="11" name="Group 11"/>
            <p:cNvGrpSpPr/>
            <p:nvPr/>
          </p:nvGrpSpPr>
          <p:grpSpPr>
            <a:xfrm>
              <a:off x="6420196" y="3515619"/>
              <a:ext cx="5947371" cy="5977027"/>
              <a:chOff x="-274840" y="-24878"/>
              <a:chExt cx="6321665" cy="6350000"/>
            </a:xfrm>
            <a:solidFill>
              <a:schemeClr val="bg1">
                <a:lumMod val="85000"/>
              </a:schemeClr>
            </a:solidFill>
          </p:grpSpPr>
          <p:sp>
            <p:nvSpPr>
              <p:cNvPr id="12" name="Freeform 12"/>
              <p:cNvSpPr/>
              <p:nvPr/>
            </p:nvSpPr>
            <p:spPr>
              <a:xfrm>
                <a:off x="-274840" y="-24878"/>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grpFill/>
            </p:spPr>
          </p:sp>
        </p:grpSp>
        <p:sp>
          <p:nvSpPr>
            <p:cNvPr id="13" name="TextBox 13"/>
            <p:cNvSpPr txBox="1"/>
            <p:nvPr/>
          </p:nvSpPr>
          <p:spPr>
            <a:xfrm>
              <a:off x="7380251" y="4884219"/>
              <a:ext cx="4571051" cy="761417"/>
            </a:xfrm>
            <a:prstGeom prst="rect">
              <a:avLst/>
            </a:prstGeom>
          </p:spPr>
          <p:txBody>
            <a:bodyPr lIns="0" tIns="0" rIns="0" bIns="0" rtlCol="0" anchor="t">
              <a:spAutoFit/>
            </a:bodyPr>
            <a:lstStyle/>
            <a:p>
              <a:pPr algn="ctr">
                <a:lnSpc>
                  <a:spcPts val="6124"/>
                </a:lnSpc>
              </a:pPr>
              <a:r>
                <a:rPr lang="en-US" sz="4374" dirty="0">
                  <a:solidFill>
                    <a:srgbClr val="000000"/>
                  </a:solidFill>
                  <a:cs typeface="Open Sans"/>
                </a:rPr>
                <a:t>‍Tungsten Carbide</a:t>
              </a:r>
            </a:p>
          </p:txBody>
        </p:sp>
        <p:sp>
          <p:nvSpPr>
            <p:cNvPr id="14" name="TextBox 14"/>
            <p:cNvSpPr txBox="1"/>
            <p:nvPr/>
          </p:nvSpPr>
          <p:spPr>
            <a:xfrm>
              <a:off x="7380251" y="5959067"/>
              <a:ext cx="4482463" cy="1985714"/>
            </a:xfrm>
            <a:prstGeom prst="rect">
              <a:avLst/>
            </a:prstGeom>
          </p:spPr>
          <p:txBody>
            <a:bodyPr lIns="0" tIns="0" rIns="0" bIns="0" rtlCol="0" anchor="t">
              <a:spAutoFit/>
            </a:bodyPr>
            <a:lstStyle/>
            <a:p>
              <a:pPr marL="614827" lvl="1" indent="-307414" algn="just">
                <a:lnSpc>
                  <a:spcPts val="3986"/>
                </a:lnSpc>
                <a:buFont typeface="Arial"/>
                <a:buChar char="•"/>
              </a:pPr>
              <a:r>
                <a:rPr lang="en-US" sz="2847" dirty="0">
                  <a:solidFill>
                    <a:srgbClr val="000000"/>
                  </a:solidFill>
                  <a:latin typeface="Open Sans Light"/>
                </a:rPr>
                <a:t>Dense</a:t>
              </a:r>
            </a:p>
            <a:p>
              <a:pPr marL="614827" lvl="1" indent="-307414" algn="just">
                <a:lnSpc>
                  <a:spcPts val="3986"/>
                </a:lnSpc>
                <a:buFont typeface="Arial"/>
                <a:buChar char="•"/>
              </a:pPr>
              <a:r>
                <a:rPr lang="en-US" sz="2847" dirty="0">
                  <a:solidFill>
                    <a:srgbClr val="000000"/>
                  </a:solidFill>
                  <a:latin typeface="Open Sans Light"/>
                </a:rPr>
                <a:t>Hard</a:t>
              </a:r>
            </a:p>
            <a:p>
              <a:pPr marL="614827" lvl="1" indent="-307414" algn="just">
                <a:lnSpc>
                  <a:spcPts val="3986"/>
                </a:lnSpc>
                <a:buFont typeface="Arial"/>
                <a:buChar char="•"/>
              </a:pPr>
              <a:r>
                <a:rPr lang="en-US" sz="2847" dirty="0">
                  <a:solidFill>
                    <a:srgbClr val="000000"/>
                  </a:solidFill>
                  <a:latin typeface="Open Sans Light"/>
                </a:rPr>
                <a:t>Tough,</a:t>
              </a:r>
            </a:p>
            <a:p>
              <a:pPr marL="614827" lvl="1" indent="-307414" algn="just">
                <a:lnSpc>
                  <a:spcPts val="3986"/>
                </a:lnSpc>
                <a:buFont typeface="Arial"/>
                <a:buChar char="•"/>
              </a:pPr>
              <a:r>
                <a:rPr lang="en-US" sz="2847" dirty="0">
                  <a:solidFill>
                    <a:srgbClr val="000000"/>
                  </a:solidFill>
                  <a:latin typeface="Open Sans Light"/>
                </a:rPr>
                <a:t>Low electrical resistivity.</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592965" y="0"/>
            <a:ext cx="9695035" cy="10287000"/>
          </a:xfrm>
          <a:prstGeom prst="rect">
            <a:avLst/>
          </a:prstGeom>
          <a:solidFill>
            <a:srgbClr val="F4F2F2"/>
          </a:solidFill>
        </p:spPr>
      </p:sp>
      <p:sp>
        <p:nvSpPr>
          <p:cNvPr id="5" name="TextBox 5"/>
          <p:cNvSpPr txBox="1"/>
          <p:nvPr/>
        </p:nvSpPr>
        <p:spPr>
          <a:xfrm>
            <a:off x="0" y="3569272"/>
            <a:ext cx="9357417" cy="2411095"/>
          </a:xfrm>
          <a:prstGeom prst="rect">
            <a:avLst/>
          </a:prstGeom>
        </p:spPr>
        <p:txBody>
          <a:bodyPr lIns="0" tIns="0" rIns="0" bIns="0" rtlCol="0" anchor="t">
            <a:spAutoFit/>
          </a:bodyPr>
          <a:lstStyle/>
          <a:p>
            <a:pPr algn="ctr">
              <a:lnSpc>
                <a:spcPts val="9619"/>
              </a:lnSpc>
            </a:pPr>
            <a:r>
              <a:rPr lang="en-US" sz="7399">
                <a:solidFill>
                  <a:srgbClr val="9F7F64"/>
                </a:solidFill>
                <a:latin typeface="Playfair Display Bold"/>
              </a:rPr>
              <a:t>USES OF </a:t>
            </a:r>
          </a:p>
          <a:p>
            <a:pPr marL="0" lvl="0" indent="0" algn="ctr">
              <a:lnSpc>
                <a:spcPts val="9619"/>
              </a:lnSpc>
            </a:pPr>
            <a:r>
              <a:rPr lang="en-US" sz="7399">
                <a:solidFill>
                  <a:srgbClr val="9F7F64"/>
                </a:solidFill>
                <a:latin typeface="Playfair Display Bold"/>
              </a:rPr>
              <a:t>CERAMICS</a:t>
            </a:r>
          </a:p>
        </p:txBody>
      </p:sp>
      <p:pic>
        <p:nvPicPr>
          <p:cNvPr id="9" name="Picture 8">
            <a:extLst>
              <a:ext uri="{FF2B5EF4-FFF2-40B4-BE49-F238E27FC236}">
                <a16:creationId xmlns:a16="http://schemas.microsoft.com/office/drawing/2014/main" id="{A87764BE-96EE-47C9-9FD1-E59EFE6D25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30482" y="2447925"/>
            <a:ext cx="7620000" cy="53911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1181100"/>
            <a:ext cx="16230600" cy="8468826"/>
          </a:xfrm>
          <a:prstGeom prst="rect">
            <a:avLst/>
          </a:prstGeom>
          <a:solidFill>
            <a:srgbClr val="F4F2F2"/>
          </a:solidFill>
        </p:spPr>
      </p:sp>
      <p:sp>
        <p:nvSpPr>
          <p:cNvPr id="3" name="TextBox 3"/>
          <p:cNvSpPr txBox="1"/>
          <p:nvPr/>
        </p:nvSpPr>
        <p:spPr>
          <a:xfrm>
            <a:off x="1198414" y="2108812"/>
            <a:ext cx="16060886" cy="6751592"/>
          </a:xfrm>
          <a:prstGeom prst="rect">
            <a:avLst/>
          </a:prstGeom>
        </p:spPr>
        <p:txBody>
          <a:bodyPr lIns="0" tIns="0" rIns="0" bIns="0" rtlCol="0" anchor="t">
            <a:spAutoFit/>
          </a:bodyPr>
          <a:lstStyle/>
          <a:p>
            <a:pPr marL="813854" lvl="1" indent="-406927">
              <a:lnSpc>
                <a:spcPts val="5277"/>
              </a:lnSpc>
              <a:buFont typeface="Arial"/>
              <a:buChar char="•"/>
            </a:pPr>
            <a:r>
              <a:rPr lang="en-US" sz="3769" dirty="0">
                <a:solidFill>
                  <a:srgbClr val="100F0D"/>
                </a:solidFill>
                <a:latin typeface="Open Sans Light"/>
              </a:rPr>
              <a:t>Bricks:</a:t>
            </a:r>
            <a:r>
              <a:rPr lang="en-US" sz="3769" dirty="0">
                <a:solidFill>
                  <a:srgbClr val="9F7F64"/>
                </a:solidFill>
                <a:latin typeface="Open Sans Light"/>
              </a:rPr>
              <a:t> Fried bricks are used in modern construction work. </a:t>
            </a:r>
          </a:p>
          <a:p>
            <a:pPr marL="813854" lvl="1" indent="-406927">
              <a:lnSpc>
                <a:spcPts val="5277"/>
              </a:lnSpc>
              <a:buFont typeface="Arial"/>
              <a:buChar char="•"/>
            </a:pPr>
            <a:r>
              <a:rPr lang="en-US" sz="3769" dirty="0">
                <a:solidFill>
                  <a:srgbClr val="100F0D"/>
                </a:solidFill>
                <a:latin typeface="Open Sans Light" panose="020B0306030504020204" pitchFamily="34" charset="0"/>
                <a:ea typeface="Open Sans Light" panose="020B0306030504020204" pitchFamily="34" charset="0"/>
                <a:cs typeface="Open Sans Light" panose="020B0306030504020204" pitchFamily="34" charset="0"/>
              </a:rPr>
              <a:t>Refractory and Insulation</a:t>
            </a:r>
            <a:r>
              <a:rPr lang="en-US" sz="3769" dirty="0">
                <a:solidFill>
                  <a:schemeClr val="tx1">
                    <a:lumMod val="95000"/>
                    <a:lumOff val="5000"/>
                  </a:schemeClr>
                </a:solidFill>
                <a:latin typeface="Open Sans Light" panose="020B0306030504020204" pitchFamily="34" charset="0"/>
                <a:ea typeface="Open Sans Light" panose="020B0306030504020204" pitchFamily="34" charset="0"/>
                <a:cs typeface="Open Sans Light" panose="020B0306030504020204" pitchFamily="34" charset="0"/>
              </a:rPr>
              <a:t>:</a:t>
            </a:r>
            <a:r>
              <a:rPr lang="en-US" sz="3769" dirty="0">
                <a:solidFill>
                  <a:srgbClr val="9F7F64"/>
                </a:solidFill>
                <a:latin typeface="Open Sans Light" panose="020B0306030504020204" pitchFamily="34" charset="0"/>
                <a:ea typeface="Open Sans Light" panose="020B0306030504020204" pitchFamily="34" charset="0"/>
                <a:cs typeface="Open Sans Light" panose="020B0306030504020204" pitchFamily="34" charset="0"/>
              </a:rPr>
              <a:t> Specially fried bricks are used for the inner lining of furnaces used for melting. </a:t>
            </a:r>
          </a:p>
          <a:p>
            <a:pPr marL="813854" lvl="1" indent="-406927">
              <a:lnSpc>
                <a:spcPts val="5277"/>
              </a:lnSpc>
              <a:buFont typeface="Arial"/>
              <a:buChar char="•"/>
            </a:pPr>
            <a:r>
              <a:rPr lang="en-US" sz="3769" dirty="0">
                <a:solidFill>
                  <a:srgbClr val="100F0D"/>
                </a:solidFill>
                <a:latin typeface="Open Sans Light" panose="020B0306030504020204" pitchFamily="34" charset="0"/>
                <a:ea typeface="Open Sans Light" panose="020B0306030504020204" pitchFamily="34" charset="0"/>
                <a:cs typeface="Open Sans Light" panose="020B0306030504020204" pitchFamily="34" charset="0"/>
              </a:rPr>
              <a:t>Household Utensils:</a:t>
            </a:r>
            <a:r>
              <a:rPr lang="en-US" sz="3769" dirty="0">
                <a:solidFill>
                  <a:srgbClr val="9F7F64"/>
                </a:solidFill>
                <a:latin typeface="Open Sans Light" panose="020B0306030504020204" pitchFamily="34" charset="0"/>
                <a:ea typeface="Open Sans Light" panose="020B0306030504020204" pitchFamily="34" charset="0"/>
                <a:cs typeface="Open Sans Light" panose="020B0306030504020204" pitchFamily="34" charset="0"/>
              </a:rPr>
              <a:t> Ceramics are used in the production of chinaware, earthenware, stone ware and porcelain</a:t>
            </a:r>
            <a:r>
              <a:rPr lang="en-US" sz="3769" dirty="0">
                <a:solidFill>
                  <a:srgbClr val="9F7F64"/>
                </a:solidFill>
                <a:latin typeface="Open Sans" panose="020B0606030504020204" pitchFamily="34" charset="0"/>
                <a:ea typeface="Open Sans" panose="020B0606030504020204" pitchFamily="34" charset="0"/>
                <a:cs typeface="Open Sans" panose="020B0606030504020204" pitchFamily="34" charset="0"/>
              </a:rPr>
              <a:t>.</a:t>
            </a:r>
          </a:p>
          <a:p>
            <a:pPr marL="813854" lvl="1" indent="-406927">
              <a:lnSpc>
                <a:spcPts val="5277"/>
              </a:lnSpc>
              <a:buFont typeface="Arial"/>
              <a:buChar char="•"/>
            </a:pPr>
            <a:r>
              <a:rPr lang="en-US" sz="3769" dirty="0" err="1">
                <a:solidFill>
                  <a:srgbClr val="100F0D"/>
                </a:solidFill>
                <a:latin typeface="Open Sans Light"/>
              </a:rPr>
              <a:t>Stonewares</a:t>
            </a:r>
            <a:r>
              <a:rPr lang="en-US" sz="3769" dirty="0">
                <a:solidFill>
                  <a:srgbClr val="100F0D"/>
                </a:solidFill>
                <a:latin typeface="Open Sans Light"/>
              </a:rPr>
              <a:t>:</a:t>
            </a:r>
            <a:r>
              <a:rPr lang="en-US" sz="3769" dirty="0">
                <a:solidFill>
                  <a:srgbClr val="9F7F64"/>
                </a:solidFill>
                <a:latin typeface="Open Sans Light"/>
              </a:rPr>
              <a:t> </a:t>
            </a:r>
            <a:r>
              <a:rPr lang="en-US" sz="3769" dirty="0" err="1">
                <a:solidFill>
                  <a:srgbClr val="9F7F64"/>
                </a:solidFill>
                <a:latin typeface="Open Sans Light"/>
              </a:rPr>
              <a:t>Stonewares</a:t>
            </a:r>
            <a:r>
              <a:rPr lang="en-US" sz="3769" dirty="0">
                <a:solidFill>
                  <a:srgbClr val="9F7F64"/>
                </a:solidFill>
                <a:latin typeface="Open Sans Light"/>
              </a:rPr>
              <a:t> are used for constructing sanitary fixtures, such as sinks and bath tubs.</a:t>
            </a:r>
          </a:p>
          <a:p>
            <a:pPr marL="813854" lvl="1" indent="-406927">
              <a:lnSpc>
                <a:spcPts val="5277"/>
              </a:lnSpc>
              <a:buFont typeface="Arial"/>
              <a:buChar char="•"/>
            </a:pPr>
            <a:r>
              <a:rPr lang="en-US" sz="3769" dirty="0">
                <a:solidFill>
                  <a:srgbClr val="100F0D"/>
                </a:solidFill>
                <a:latin typeface="Open Sans Light"/>
              </a:rPr>
              <a:t>Glass :</a:t>
            </a:r>
            <a:r>
              <a:rPr lang="en-US" sz="3769" dirty="0">
                <a:solidFill>
                  <a:srgbClr val="9F7F64"/>
                </a:solidFill>
                <a:latin typeface="Open Sans Light"/>
              </a:rPr>
              <a:t> Glass is used to make household glassware, decorative items, and optical lenses. </a:t>
            </a:r>
          </a:p>
          <a:p>
            <a:pPr>
              <a:lnSpc>
                <a:spcPts val="5277"/>
              </a:lnSpc>
            </a:pPr>
            <a:endParaRPr lang="en-US" sz="3769" dirty="0">
              <a:solidFill>
                <a:srgbClr val="9F7F64"/>
              </a:solidFill>
              <a:latin typeface="Open Sans Ligh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592965" y="0"/>
            <a:ext cx="9695035" cy="10287000"/>
          </a:xfrm>
          <a:prstGeom prst="rect">
            <a:avLst/>
          </a:prstGeom>
          <a:solidFill>
            <a:srgbClr val="F4F2F2"/>
          </a:solidFill>
        </p:spPr>
      </p:sp>
      <p:sp>
        <p:nvSpPr>
          <p:cNvPr id="5" name="TextBox 5"/>
          <p:cNvSpPr txBox="1"/>
          <p:nvPr/>
        </p:nvSpPr>
        <p:spPr>
          <a:xfrm>
            <a:off x="-213417" y="3733304"/>
            <a:ext cx="9357417" cy="2411095"/>
          </a:xfrm>
          <a:prstGeom prst="rect">
            <a:avLst/>
          </a:prstGeom>
        </p:spPr>
        <p:txBody>
          <a:bodyPr lIns="0" tIns="0" rIns="0" bIns="0" rtlCol="0" anchor="t">
            <a:spAutoFit/>
          </a:bodyPr>
          <a:lstStyle/>
          <a:p>
            <a:pPr marL="0" lvl="0" indent="0" algn="ctr">
              <a:lnSpc>
                <a:spcPts val="9619"/>
              </a:lnSpc>
            </a:pPr>
            <a:r>
              <a:rPr lang="en-US" sz="7399">
                <a:solidFill>
                  <a:srgbClr val="9F7F64"/>
                </a:solidFill>
                <a:latin typeface="Playfair Display Bold"/>
              </a:rPr>
              <a:t>Advantages And Disadvantages</a:t>
            </a:r>
          </a:p>
        </p:txBody>
      </p:sp>
      <p:pic>
        <p:nvPicPr>
          <p:cNvPr id="8" name="Picture 7">
            <a:extLst>
              <a:ext uri="{FF2B5EF4-FFF2-40B4-BE49-F238E27FC236}">
                <a16:creationId xmlns:a16="http://schemas.microsoft.com/office/drawing/2014/main" id="{D37C9349-60A0-4389-B926-8DD90A3B32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32587" y="2362579"/>
            <a:ext cx="7415789" cy="556184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72717" y="1928926"/>
            <a:ext cx="13434333" cy="8377124"/>
          </a:xfrm>
          <a:prstGeom prst="rect">
            <a:avLst/>
          </a:prstGeom>
          <a:solidFill>
            <a:srgbClr val="F4F2F2"/>
          </a:solidFill>
        </p:spPr>
      </p:sp>
      <p:grpSp>
        <p:nvGrpSpPr>
          <p:cNvPr id="3" name="Group 3"/>
          <p:cNvGrpSpPr>
            <a:grpSpLocks noChangeAspect="1"/>
          </p:cNvGrpSpPr>
          <p:nvPr/>
        </p:nvGrpSpPr>
        <p:grpSpPr>
          <a:xfrm>
            <a:off x="12015183" y="2489977"/>
            <a:ext cx="2315171" cy="2315162"/>
            <a:chOff x="0" y="0"/>
            <a:chExt cx="6350000" cy="6349975"/>
          </a:xfrm>
        </p:grpSpPr>
        <p:sp>
          <p:nvSpPr>
            <p:cNvPr id="4" name="Freeform 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8403" r="-8403"/>
              </a:stretch>
            </a:blipFill>
          </p:spPr>
        </p:sp>
      </p:grpSp>
      <p:grpSp>
        <p:nvGrpSpPr>
          <p:cNvPr id="5" name="Group 5"/>
          <p:cNvGrpSpPr>
            <a:grpSpLocks noChangeAspect="1"/>
          </p:cNvGrpSpPr>
          <p:nvPr/>
        </p:nvGrpSpPr>
        <p:grpSpPr>
          <a:xfrm>
            <a:off x="15058685" y="2489977"/>
            <a:ext cx="2315171" cy="2315162"/>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3649" r="-3649"/>
              </a:stretch>
            </a:blipFill>
          </p:spPr>
        </p:sp>
      </p:grpSp>
      <p:grpSp>
        <p:nvGrpSpPr>
          <p:cNvPr id="7" name="Group 7"/>
          <p:cNvGrpSpPr>
            <a:grpSpLocks noChangeAspect="1"/>
          </p:cNvGrpSpPr>
          <p:nvPr/>
        </p:nvGrpSpPr>
        <p:grpSpPr>
          <a:xfrm>
            <a:off x="5703919" y="2489977"/>
            <a:ext cx="2315171" cy="2315162"/>
            <a:chOff x="0" y="0"/>
            <a:chExt cx="6350000" cy="6349975"/>
          </a:xfrm>
        </p:grpSpPr>
        <p:sp>
          <p:nvSpPr>
            <p:cNvPr id="8" name="Freeform 8"/>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5690" r="-5690"/>
              </a:stretch>
            </a:blipFill>
          </p:spPr>
        </p:sp>
      </p:grpSp>
      <p:grpSp>
        <p:nvGrpSpPr>
          <p:cNvPr id="9" name="Group 9"/>
          <p:cNvGrpSpPr>
            <a:grpSpLocks noChangeAspect="1"/>
          </p:cNvGrpSpPr>
          <p:nvPr/>
        </p:nvGrpSpPr>
        <p:grpSpPr>
          <a:xfrm>
            <a:off x="8866216" y="2489977"/>
            <a:ext cx="2315171" cy="2315162"/>
            <a:chOff x="0" y="0"/>
            <a:chExt cx="6350000" cy="6349975"/>
          </a:xfrm>
        </p:grpSpPr>
        <p:sp>
          <p:nvSpPr>
            <p:cNvPr id="10" name="Freeform 1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5508" r="-5508"/>
              </a:stretch>
            </a:blipFill>
          </p:spPr>
        </p:sp>
      </p:grpSp>
      <p:grpSp>
        <p:nvGrpSpPr>
          <p:cNvPr id="11" name="Group 11"/>
          <p:cNvGrpSpPr>
            <a:grpSpLocks noChangeAspect="1"/>
          </p:cNvGrpSpPr>
          <p:nvPr/>
        </p:nvGrpSpPr>
        <p:grpSpPr>
          <a:xfrm>
            <a:off x="7235129" y="6372442"/>
            <a:ext cx="2315171" cy="2315162"/>
            <a:chOff x="0" y="0"/>
            <a:chExt cx="6350000" cy="6349975"/>
          </a:xfrm>
        </p:grpSpPr>
        <p:sp>
          <p:nvSpPr>
            <p:cNvPr id="12" name="Freeform 12"/>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1136" r="-1136"/>
              </a:stretch>
            </a:blipFill>
          </p:spPr>
        </p:sp>
      </p:grpSp>
      <p:grpSp>
        <p:nvGrpSpPr>
          <p:cNvPr id="13" name="Group 13"/>
          <p:cNvGrpSpPr>
            <a:grpSpLocks noChangeAspect="1"/>
          </p:cNvGrpSpPr>
          <p:nvPr/>
        </p:nvGrpSpPr>
        <p:grpSpPr>
          <a:xfrm>
            <a:off x="10530391" y="6372442"/>
            <a:ext cx="2315171" cy="2315162"/>
            <a:chOff x="0" y="0"/>
            <a:chExt cx="6350000" cy="6349975"/>
          </a:xfrm>
        </p:grpSpPr>
        <p:sp>
          <p:nvSpPr>
            <p:cNvPr id="14" name="Freeform 1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t="-2521" b="-2521"/>
              </a:stretch>
            </a:blipFill>
          </p:spPr>
        </p:sp>
      </p:grpSp>
      <p:grpSp>
        <p:nvGrpSpPr>
          <p:cNvPr id="15" name="Group 15"/>
          <p:cNvGrpSpPr>
            <a:grpSpLocks noChangeAspect="1"/>
          </p:cNvGrpSpPr>
          <p:nvPr/>
        </p:nvGrpSpPr>
        <p:grpSpPr>
          <a:xfrm>
            <a:off x="13843822" y="6372442"/>
            <a:ext cx="2315171" cy="2315162"/>
            <a:chOff x="0" y="0"/>
            <a:chExt cx="6350000" cy="6349975"/>
          </a:xfrm>
        </p:grpSpPr>
        <p:sp>
          <p:nvSpPr>
            <p:cNvPr id="16" name="Freeform 1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8"/>
              <a:stretch>
                <a:fillRect l="-419" r="-419"/>
              </a:stretch>
            </a:blipFill>
          </p:spPr>
        </p:sp>
      </p:grpSp>
      <p:pic>
        <p:nvPicPr>
          <p:cNvPr id="17" name="Picture 17"/>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222396" y="4060088"/>
            <a:ext cx="4327228" cy="4114800"/>
          </a:xfrm>
          <a:prstGeom prst="rect">
            <a:avLst/>
          </a:prstGeom>
        </p:spPr>
      </p:pic>
      <p:sp>
        <p:nvSpPr>
          <p:cNvPr id="18" name="TextBox 18"/>
          <p:cNvSpPr txBox="1"/>
          <p:nvPr/>
        </p:nvSpPr>
        <p:spPr>
          <a:xfrm>
            <a:off x="5330296" y="5143500"/>
            <a:ext cx="3062418" cy="419100"/>
          </a:xfrm>
          <a:prstGeom prst="rect">
            <a:avLst/>
          </a:prstGeom>
        </p:spPr>
        <p:txBody>
          <a:bodyPr lIns="0" tIns="0" rIns="0" bIns="0" rtlCol="0" anchor="t">
            <a:spAutoFit/>
          </a:bodyPr>
          <a:lstStyle/>
          <a:p>
            <a:pPr algn="ctr">
              <a:lnSpc>
                <a:spcPts val="3359"/>
              </a:lnSpc>
            </a:pPr>
            <a:r>
              <a:rPr lang="en-US" sz="2799">
                <a:solidFill>
                  <a:srgbClr val="625B54"/>
                </a:solidFill>
                <a:latin typeface="Inria Serif Bold"/>
              </a:rPr>
              <a:t>Adithya Krishnan</a:t>
            </a:r>
          </a:p>
        </p:txBody>
      </p:sp>
      <p:grpSp>
        <p:nvGrpSpPr>
          <p:cNvPr id="19" name="Group 19"/>
          <p:cNvGrpSpPr/>
          <p:nvPr/>
        </p:nvGrpSpPr>
        <p:grpSpPr>
          <a:xfrm>
            <a:off x="8751660" y="5157539"/>
            <a:ext cx="2429727" cy="950610"/>
            <a:chOff x="0" y="0"/>
            <a:chExt cx="3239636" cy="1267480"/>
          </a:xfrm>
        </p:grpSpPr>
        <p:sp>
          <p:nvSpPr>
            <p:cNvPr id="20" name="TextBox 20"/>
            <p:cNvSpPr txBox="1"/>
            <p:nvPr/>
          </p:nvSpPr>
          <p:spPr>
            <a:xfrm>
              <a:off x="0" y="0"/>
              <a:ext cx="3239636" cy="558800"/>
            </a:xfrm>
            <a:prstGeom prst="rect">
              <a:avLst/>
            </a:prstGeom>
          </p:spPr>
          <p:txBody>
            <a:bodyPr lIns="0" tIns="0" rIns="0" bIns="0" rtlCol="0" anchor="t">
              <a:spAutoFit/>
            </a:bodyPr>
            <a:lstStyle/>
            <a:p>
              <a:pPr algn="ctr">
                <a:lnSpc>
                  <a:spcPts val="3359"/>
                </a:lnSpc>
              </a:pPr>
              <a:r>
                <a:rPr lang="en-US" sz="2799">
                  <a:solidFill>
                    <a:srgbClr val="625B54"/>
                  </a:solidFill>
                  <a:latin typeface="Inria Serif Bold"/>
                </a:rPr>
                <a:t>Adlu Rahman</a:t>
              </a:r>
            </a:p>
          </p:txBody>
        </p:sp>
        <p:sp>
          <p:nvSpPr>
            <p:cNvPr id="21" name="TextBox 21"/>
            <p:cNvSpPr txBox="1"/>
            <p:nvPr/>
          </p:nvSpPr>
          <p:spPr>
            <a:xfrm>
              <a:off x="0" y="813455"/>
              <a:ext cx="3239636" cy="454025"/>
            </a:xfrm>
            <a:prstGeom prst="rect">
              <a:avLst/>
            </a:prstGeom>
          </p:spPr>
          <p:txBody>
            <a:bodyPr lIns="0" tIns="0" rIns="0" bIns="0" rtlCol="0" anchor="t">
              <a:spAutoFit/>
            </a:bodyPr>
            <a:lstStyle/>
            <a:p>
              <a:pPr algn="ctr">
                <a:lnSpc>
                  <a:spcPts val="2640"/>
                </a:lnSpc>
              </a:pPr>
              <a:endParaRPr/>
            </a:p>
          </p:txBody>
        </p:sp>
      </p:grpSp>
      <p:grpSp>
        <p:nvGrpSpPr>
          <p:cNvPr id="22" name="Group 22"/>
          <p:cNvGrpSpPr/>
          <p:nvPr/>
        </p:nvGrpSpPr>
        <p:grpSpPr>
          <a:xfrm>
            <a:off x="11802533" y="5166878"/>
            <a:ext cx="2855026" cy="950610"/>
            <a:chOff x="0" y="0"/>
            <a:chExt cx="3806702" cy="1267480"/>
          </a:xfrm>
        </p:grpSpPr>
        <p:sp>
          <p:nvSpPr>
            <p:cNvPr id="23" name="TextBox 23"/>
            <p:cNvSpPr txBox="1"/>
            <p:nvPr/>
          </p:nvSpPr>
          <p:spPr>
            <a:xfrm>
              <a:off x="0" y="0"/>
              <a:ext cx="3806702" cy="558800"/>
            </a:xfrm>
            <a:prstGeom prst="rect">
              <a:avLst/>
            </a:prstGeom>
          </p:spPr>
          <p:txBody>
            <a:bodyPr lIns="0" tIns="0" rIns="0" bIns="0" rtlCol="0" anchor="t">
              <a:spAutoFit/>
            </a:bodyPr>
            <a:lstStyle/>
            <a:p>
              <a:pPr algn="ctr">
                <a:lnSpc>
                  <a:spcPts val="3359"/>
                </a:lnSpc>
              </a:pPr>
              <a:r>
                <a:rPr lang="en-US" sz="2799">
                  <a:solidFill>
                    <a:srgbClr val="625B54"/>
                  </a:solidFill>
                  <a:latin typeface="Inria Serif Bold"/>
                </a:rPr>
                <a:t>Amy Susan Babu</a:t>
              </a:r>
            </a:p>
          </p:txBody>
        </p:sp>
        <p:sp>
          <p:nvSpPr>
            <p:cNvPr id="24" name="TextBox 24"/>
            <p:cNvSpPr txBox="1"/>
            <p:nvPr/>
          </p:nvSpPr>
          <p:spPr>
            <a:xfrm>
              <a:off x="0" y="813455"/>
              <a:ext cx="3806702" cy="454025"/>
            </a:xfrm>
            <a:prstGeom prst="rect">
              <a:avLst/>
            </a:prstGeom>
          </p:spPr>
          <p:txBody>
            <a:bodyPr lIns="0" tIns="0" rIns="0" bIns="0" rtlCol="0" anchor="t">
              <a:spAutoFit/>
            </a:bodyPr>
            <a:lstStyle/>
            <a:p>
              <a:pPr algn="ctr">
                <a:lnSpc>
                  <a:spcPts val="2640"/>
                </a:lnSpc>
              </a:pPr>
              <a:endParaRPr/>
            </a:p>
          </p:txBody>
        </p:sp>
      </p:grpSp>
      <p:grpSp>
        <p:nvGrpSpPr>
          <p:cNvPr id="25" name="Group 25"/>
          <p:cNvGrpSpPr/>
          <p:nvPr/>
        </p:nvGrpSpPr>
        <p:grpSpPr>
          <a:xfrm>
            <a:off x="15001407" y="5157539"/>
            <a:ext cx="2429727" cy="950610"/>
            <a:chOff x="0" y="0"/>
            <a:chExt cx="3239636" cy="1267480"/>
          </a:xfrm>
        </p:grpSpPr>
        <p:sp>
          <p:nvSpPr>
            <p:cNvPr id="26" name="TextBox 26"/>
            <p:cNvSpPr txBox="1"/>
            <p:nvPr/>
          </p:nvSpPr>
          <p:spPr>
            <a:xfrm>
              <a:off x="0" y="0"/>
              <a:ext cx="3239636" cy="558800"/>
            </a:xfrm>
            <a:prstGeom prst="rect">
              <a:avLst/>
            </a:prstGeom>
          </p:spPr>
          <p:txBody>
            <a:bodyPr lIns="0" tIns="0" rIns="0" bIns="0" rtlCol="0" anchor="t">
              <a:spAutoFit/>
            </a:bodyPr>
            <a:lstStyle/>
            <a:p>
              <a:pPr algn="ctr">
                <a:lnSpc>
                  <a:spcPts val="3359"/>
                </a:lnSpc>
              </a:pPr>
              <a:r>
                <a:rPr lang="en-US" sz="2799" dirty="0">
                  <a:solidFill>
                    <a:srgbClr val="625B54"/>
                  </a:solidFill>
                  <a:latin typeface="Inria Serif Bold"/>
                </a:rPr>
                <a:t>Aman Nair</a:t>
              </a:r>
            </a:p>
          </p:txBody>
        </p:sp>
        <p:sp>
          <p:nvSpPr>
            <p:cNvPr id="27" name="TextBox 27"/>
            <p:cNvSpPr txBox="1"/>
            <p:nvPr/>
          </p:nvSpPr>
          <p:spPr>
            <a:xfrm>
              <a:off x="0" y="813455"/>
              <a:ext cx="3239636" cy="454025"/>
            </a:xfrm>
            <a:prstGeom prst="rect">
              <a:avLst/>
            </a:prstGeom>
          </p:spPr>
          <p:txBody>
            <a:bodyPr lIns="0" tIns="0" rIns="0" bIns="0" rtlCol="0" anchor="t">
              <a:spAutoFit/>
            </a:bodyPr>
            <a:lstStyle/>
            <a:p>
              <a:pPr algn="ctr">
                <a:lnSpc>
                  <a:spcPts val="2640"/>
                </a:lnSpc>
              </a:pPr>
              <a:endParaRPr/>
            </a:p>
          </p:txBody>
        </p:sp>
      </p:grpSp>
      <p:sp>
        <p:nvSpPr>
          <p:cNvPr id="28" name="TextBox 28"/>
          <p:cNvSpPr txBox="1"/>
          <p:nvPr/>
        </p:nvSpPr>
        <p:spPr>
          <a:xfrm>
            <a:off x="6991039" y="9087024"/>
            <a:ext cx="2803351" cy="419100"/>
          </a:xfrm>
          <a:prstGeom prst="rect">
            <a:avLst/>
          </a:prstGeom>
        </p:spPr>
        <p:txBody>
          <a:bodyPr lIns="0" tIns="0" rIns="0" bIns="0" rtlCol="0" anchor="t">
            <a:spAutoFit/>
          </a:bodyPr>
          <a:lstStyle/>
          <a:p>
            <a:pPr algn="ctr">
              <a:lnSpc>
                <a:spcPts val="3359"/>
              </a:lnSpc>
            </a:pPr>
            <a:r>
              <a:rPr lang="en-US" sz="2799">
                <a:solidFill>
                  <a:srgbClr val="625B54"/>
                </a:solidFill>
                <a:latin typeface="Inria Serif Bold"/>
              </a:rPr>
              <a:t>Anand Abraham</a:t>
            </a:r>
          </a:p>
        </p:txBody>
      </p:sp>
      <p:sp>
        <p:nvSpPr>
          <p:cNvPr id="29" name="TextBox 29"/>
          <p:cNvSpPr txBox="1"/>
          <p:nvPr/>
        </p:nvSpPr>
        <p:spPr>
          <a:xfrm>
            <a:off x="10587670" y="9048750"/>
            <a:ext cx="2429727" cy="419100"/>
          </a:xfrm>
          <a:prstGeom prst="rect">
            <a:avLst/>
          </a:prstGeom>
        </p:spPr>
        <p:txBody>
          <a:bodyPr lIns="0" tIns="0" rIns="0" bIns="0" rtlCol="0" anchor="t">
            <a:spAutoFit/>
          </a:bodyPr>
          <a:lstStyle/>
          <a:p>
            <a:pPr algn="ctr">
              <a:lnSpc>
                <a:spcPts val="3359"/>
              </a:lnSpc>
            </a:pPr>
            <a:r>
              <a:rPr lang="en-US" sz="2799">
                <a:solidFill>
                  <a:srgbClr val="625B54"/>
                </a:solidFill>
                <a:latin typeface="Inria Serif Bold"/>
              </a:rPr>
              <a:t>Anishwar</a:t>
            </a:r>
          </a:p>
        </p:txBody>
      </p:sp>
      <p:grpSp>
        <p:nvGrpSpPr>
          <p:cNvPr id="30" name="Group 30"/>
          <p:cNvGrpSpPr/>
          <p:nvPr/>
        </p:nvGrpSpPr>
        <p:grpSpPr>
          <a:xfrm>
            <a:off x="13843822" y="9030819"/>
            <a:ext cx="2429727" cy="950610"/>
            <a:chOff x="0" y="0"/>
            <a:chExt cx="3239636" cy="1267480"/>
          </a:xfrm>
        </p:grpSpPr>
        <p:sp>
          <p:nvSpPr>
            <p:cNvPr id="31" name="TextBox 31"/>
            <p:cNvSpPr txBox="1"/>
            <p:nvPr/>
          </p:nvSpPr>
          <p:spPr>
            <a:xfrm>
              <a:off x="0" y="0"/>
              <a:ext cx="3239636" cy="558800"/>
            </a:xfrm>
            <a:prstGeom prst="rect">
              <a:avLst/>
            </a:prstGeom>
          </p:spPr>
          <p:txBody>
            <a:bodyPr lIns="0" tIns="0" rIns="0" bIns="0" rtlCol="0" anchor="t">
              <a:spAutoFit/>
            </a:bodyPr>
            <a:lstStyle/>
            <a:p>
              <a:pPr algn="ctr">
                <a:lnSpc>
                  <a:spcPts val="3359"/>
                </a:lnSpc>
              </a:pPr>
              <a:r>
                <a:rPr lang="en-US" sz="2799">
                  <a:solidFill>
                    <a:srgbClr val="625B54"/>
                  </a:solidFill>
                  <a:latin typeface="Inria Serif Bold"/>
                </a:rPr>
                <a:t>Aravind J.L</a:t>
              </a:r>
            </a:p>
          </p:txBody>
        </p:sp>
        <p:sp>
          <p:nvSpPr>
            <p:cNvPr id="32" name="TextBox 32"/>
            <p:cNvSpPr txBox="1"/>
            <p:nvPr/>
          </p:nvSpPr>
          <p:spPr>
            <a:xfrm>
              <a:off x="0" y="813455"/>
              <a:ext cx="3239636" cy="454025"/>
            </a:xfrm>
            <a:prstGeom prst="rect">
              <a:avLst/>
            </a:prstGeom>
          </p:spPr>
          <p:txBody>
            <a:bodyPr lIns="0" tIns="0" rIns="0" bIns="0" rtlCol="0" anchor="t">
              <a:spAutoFit/>
            </a:bodyPr>
            <a:lstStyle/>
            <a:p>
              <a:pPr algn="ctr">
                <a:lnSpc>
                  <a:spcPts val="2640"/>
                </a:lnSpc>
              </a:pPr>
              <a:endParaRPr/>
            </a:p>
          </p:txBody>
        </p:sp>
      </p:grpSp>
      <p:sp>
        <p:nvSpPr>
          <p:cNvPr id="33" name="TextBox 33"/>
          <p:cNvSpPr txBox="1"/>
          <p:nvPr/>
        </p:nvSpPr>
        <p:spPr>
          <a:xfrm>
            <a:off x="222396" y="461327"/>
            <a:ext cx="7602982" cy="1387475"/>
          </a:xfrm>
          <a:prstGeom prst="rect">
            <a:avLst/>
          </a:prstGeom>
        </p:spPr>
        <p:txBody>
          <a:bodyPr lIns="0" tIns="0" rIns="0" bIns="0" rtlCol="0" anchor="t">
            <a:spAutoFit/>
          </a:bodyPr>
          <a:lstStyle/>
          <a:p>
            <a:pPr algn="ctr">
              <a:lnSpc>
                <a:spcPts val="11200"/>
              </a:lnSpc>
            </a:pPr>
            <a:r>
              <a:rPr lang="en-US" sz="8000">
                <a:solidFill>
                  <a:srgbClr val="000000"/>
                </a:solidFill>
                <a:latin typeface="Josefin Sans Regular"/>
              </a:rPr>
              <a:t>Team Members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1272802"/>
            <a:ext cx="7549169" cy="8377124"/>
          </a:xfrm>
          <a:prstGeom prst="rect">
            <a:avLst/>
          </a:prstGeom>
          <a:solidFill>
            <a:srgbClr val="F4F2F2"/>
          </a:solidFill>
        </p:spPr>
      </p:sp>
      <p:sp>
        <p:nvSpPr>
          <p:cNvPr id="3" name="AutoShape 3"/>
          <p:cNvSpPr/>
          <p:nvPr/>
        </p:nvSpPr>
        <p:spPr>
          <a:xfrm>
            <a:off x="9921029" y="1272802"/>
            <a:ext cx="7443720" cy="8377124"/>
          </a:xfrm>
          <a:prstGeom prst="rect">
            <a:avLst/>
          </a:prstGeom>
          <a:solidFill>
            <a:srgbClr val="F4F2F2"/>
          </a:solidFill>
        </p:spPr>
      </p:sp>
      <p:sp>
        <p:nvSpPr>
          <p:cNvPr id="4" name="AutoShape 4"/>
          <p:cNvSpPr/>
          <p:nvPr/>
        </p:nvSpPr>
        <p:spPr>
          <a:xfrm>
            <a:off x="8577869" y="1272802"/>
            <a:ext cx="1343160" cy="8377124"/>
          </a:xfrm>
          <a:prstGeom prst="rect">
            <a:avLst/>
          </a:prstGeom>
          <a:solidFill>
            <a:srgbClr val="939393"/>
          </a:solidFill>
        </p:spPr>
      </p:sp>
      <p:sp>
        <p:nvSpPr>
          <p:cNvPr id="5" name="TextBox 5"/>
          <p:cNvSpPr txBox="1"/>
          <p:nvPr/>
        </p:nvSpPr>
        <p:spPr>
          <a:xfrm>
            <a:off x="2741657" y="1549645"/>
            <a:ext cx="4123254" cy="1009651"/>
          </a:xfrm>
          <a:prstGeom prst="rect">
            <a:avLst/>
          </a:prstGeom>
        </p:spPr>
        <p:txBody>
          <a:bodyPr lIns="0" tIns="0" rIns="0" bIns="0" rtlCol="0" anchor="t">
            <a:spAutoFit/>
          </a:bodyPr>
          <a:lstStyle/>
          <a:p>
            <a:pPr algn="ctr">
              <a:lnSpc>
                <a:spcPts val="8399"/>
              </a:lnSpc>
            </a:pPr>
            <a:r>
              <a:rPr lang="en-US" sz="5999">
                <a:solidFill>
                  <a:srgbClr val="000000"/>
                </a:solidFill>
                <a:latin typeface="Open Sans"/>
              </a:rPr>
              <a:t>Advantages</a:t>
            </a:r>
          </a:p>
        </p:txBody>
      </p:sp>
      <p:sp>
        <p:nvSpPr>
          <p:cNvPr id="6" name="TextBox 6"/>
          <p:cNvSpPr txBox="1"/>
          <p:nvPr/>
        </p:nvSpPr>
        <p:spPr>
          <a:xfrm>
            <a:off x="11054648" y="1549645"/>
            <a:ext cx="5176481" cy="1009651"/>
          </a:xfrm>
          <a:prstGeom prst="rect">
            <a:avLst/>
          </a:prstGeom>
        </p:spPr>
        <p:txBody>
          <a:bodyPr lIns="0" tIns="0" rIns="0" bIns="0" rtlCol="0" anchor="t">
            <a:spAutoFit/>
          </a:bodyPr>
          <a:lstStyle/>
          <a:p>
            <a:pPr algn="ctr">
              <a:lnSpc>
                <a:spcPts val="8399"/>
              </a:lnSpc>
            </a:pPr>
            <a:r>
              <a:rPr lang="en-US" sz="5999">
                <a:solidFill>
                  <a:srgbClr val="000000"/>
                </a:solidFill>
                <a:latin typeface="Open Sans"/>
              </a:rPr>
              <a:t>Disadvantages</a:t>
            </a:r>
          </a:p>
        </p:txBody>
      </p:sp>
      <p:sp>
        <p:nvSpPr>
          <p:cNvPr id="7" name="TextBox 7"/>
          <p:cNvSpPr txBox="1"/>
          <p:nvPr/>
        </p:nvSpPr>
        <p:spPr>
          <a:xfrm>
            <a:off x="796940" y="2709643"/>
            <a:ext cx="7549169" cy="6789936"/>
          </a:xfrm>
          <a:prstGeom prst="rect">
            <a:avLst/>
          </a:prstGeom>
        </p:spPr>
        <p:txBody>
          <a:bodyPr lIns="0" tIns="0" rIns="0" bIns="0" rtlCol="0" anchor="t">
            <a:spAutoFit/>
          </a:bodyPr>
          <a:lstStyle/>
          <a:p>
            <a:pPr marL="582933" lvl="1" indent="-291467">
              <a:lnSpc>
                <a:spcPts val="3780"/>
              </a:lnSpc>
              <a:buFont typeface="Arial"/>
              <a:buChar char="•"/>
            </a:pPr>
            <a:r>
              <a:rPr lang="en-US" sz="2700" dirty="0">
                <a:solidFill>
                  <a:srgbClr val="000000"/>
                </a:solidFill>
                <a:latin typeface="Open Sans Light"/>
              </a:rPr>
              <a:t>Most of them have high hardness hence they are used as abrasive powder and cutting tools</a:t>
            </a:r>
          </a:p>
          <a:p>
            <a:pPr marL="582933" lvl="1" indent="-291467">
              <a:lnSpc>
                <a:spcPts val="3780"/>
              </a:lnSpc>
              <a:buFont typeface="Arial"/>
              <a:buChar char="•"/>
            </a:pPr>
            <a:r>
              <a:rPr lang="en-US" sz="27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They have high melting point which makes them excellent refractory material</a:t>
            </a:r>
          </a:p>
          <a:p>
            <a:pPr marL="582933" lvl="1" indent="-291467">
              <a:lnSpc>
                <a:spcPts val="3780"/>
              </a:lnSpc>
              <a:buFont typeface="Arial"/>
              <a:buChar char="•"/>
            </a:pPr>
            <a:r>
              <a:rPr lang="en-US" sz="27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They are good thermal insulators this is another reason to use them as refractory material</a:t>
            </a:r>
          </a:p>
          <a:p>
            <a:pPr marL="582933" lvl="1" indent="-291467">
              <a:lnSpc>
                <a:spcPts val="3780"/>
              </a:lnSpc>
              <a:buFont typeface="Arial"/>
              <a:buChar char="•"/>
            </a:pPr>
            <a:r>
              <a:rPr lang="en-US" sz="27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They have high electric resistivity which makes them suitable to be used an insulator</a:t>
            </a:r>
          </a:p>
          <a:p>
            <a:pPr marL="582933" lvl="1" indent="-291467">
              <a:lnSpc>
                <a:spcPts val="3780"/>
              </a:lnSpc>
              <a:buFont typeface="Arial"/>
              <a:buChar char="•"/>
            </a:pPr>
            <a:r>
              <a:rPr lang="en-US" sz="27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They have low mass density which results in lightweight components</a:t>
            </a:r>
          </a:p>
          <a:p>
            <a:pPr marL="582933" lvl="1" indent="-291467">
              <a:lnSpc>
                <a:spcPts val="3780"/>
              </a:lnSpc>
              <a:buFont typeface="Arial"/>
              <a:buChar char="•"/>
            </a:pPr>
            <a:r>
              <a:rPr lang="en-US" sz="27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They are generally chemically inert which makes them durable</a:t>
            </a:r>
          </a:p>
        </p:txBody>
      </p:sp>
      <p:sp>
        <p:nvSpPr>
          <p:cNvPr id="8" name="TextBox 8"/>
          <p:cNvSpPr txBox="1"/>
          <p:nvPr/>
        </p:nvSpPr>
        <p:spPr>
          <a:xfrm>
            <a:off x="10061627" y="3575414"/>
            <a:ext cx="7549169" cy="3714750"/>
          </a:xfrm>
          <a:prstGeom prst="rect">
            <a:avLst/>
          </a:prstGeom>
        </p:spPr>
        <p:txBody>
          <a:bodyPr lIns="0" tIns="0" rIns="0" bIns="0" rtlCol="0" anchor="t">
            <a:spAutoFit/>
          </a:bodyPr>
          <a:lstStyle/>
          <a:p>
            <a:pPr marL="647702" lvl="1" indent="-323851">
              <a:lnSpc>
                <a:spcPts val="4200"/>
              </a:lnSpc>
              <a:buFont typeface="Arial"/>
              <a:buChar char="•"/>
            </a:pPr>
            <a:r>
              <a:rPr lang="en-US" sz="3000" dirty="0">
                <a:solidFill>
                  <a:srgbClr val="000000"/>
                </a:solidFill>
                <a:latin typeface="Open Sans Light"/>
              </a:rPr>
              <a:t>They are brittle in nature</a:t>
            </a:r>
          </a:p>
          <a:p>
            <a:pPr marL="647702" lvl="1" indent="-323851">
              <a:lnSpc>
                <a:spcPts val="4200"/>
              </a:lnSpc>
              <a:buFont typeface="Arial"/>
              <a:buChar char="•"/>
            </a:pPr>
            <a:r>
              <a:rPr lang="en-US" sz="30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They have almost zero ductility</a:t>
            </a:r>
          </a:p>
          <a:p>
            <a:pPr marL="647702" lvl="1" indent="-323851">
              <a:lnSpc>
                <a:spcPts val="4200"/>
              </a:lnSpc>
              <a:buFont typeface="Arial"/>
              <a:buChar char="•"/>
            </a:pPr>
            <a:r>
              <a:rPr lang="en-US" sz="30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They have poor tensile strength</a:t>
            </a:r>
          </a:p>
          <a:p>
            <a:pPr marL="647702" lvl="1" indent="-323851">
              <a:lnSpc>
                <a:spcPts val="4200"/>
              </a:lnSpc>
              <a:buFont typeface="Arial"/>
              <a:buChar char="•"/>
            </a:pPr>
            <a:r>
              <a:rPr lang="en-US" sz="30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They show a wide range in the variation of strength, even for the identical specimens</a:t>
            </a:r>
          </a:p>
          <a:p>
            <a:pPr marL="647702" lvl="1" indent="-323851">
              <a:lnSpc>
                <a:spcPts val="4200"/>
              </a:lnSpc>
              <a:buFont typeface="Arial"/>
              <a:buChar char="•"/>
            </a:pPr>
            <a:r>
              <a:rPr lang="en-US" sz="30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They are difficult to shape and machine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1028700"/>
            <a:ext cx="16230600" cy="8229600"/>
          </a:xfrm>
          <a:prstGeom prst="rect">
            <a:avLst/>
          </a:prstGeom>
          <a:solidFill>
            <a:srgbClr val="F4F2F2"/>
          </a:solidFill>
        </p:spPr>
      </p:sp>
      <p:sp>
        <p:nvSpPr>
          <p:cNvPr id="3" name="TextBox 3"/>
          <p:cNvSpPr txBox="1"/>
          <p:nvPr/>
        </p:nvSpPr>
        <p:spPr>
          <a:xfrm>
            <a:off x="5861041" y="5691867"/>
            <a:ext cx="6565919" cy="419100"/>
          </a:xfrm>
          <a:prstGeom prst="rect">
            <a:avLst/>
          </a:prstGeom>
        </p:spPr>
        <p:txBody>
          <a:bodyPr lIns="0" tIns="0" rIns="0" bIns="0" rtlCol="0" anchor="t">
            <a:spAutoFit/>
          </a:bodyPr>
          <a:lstStyle/>
          <a:p>
            <a:pPr marL="0" lvl="0" indent="0">
              <a:lnSpc>
                <a:spcPts val="3359"/>
              </a:lnSpc>
              <a:spcBef>
                <a:spcPct val="0"/>
              </a:spcBef>
            </a:pPr>
            <a:endParaRPr/>
          </a:p>
        </p:txBody>
      </p:sp>
      <p:sp>
        <p:nvSpPr>
          <p:cNvPr id="5" name="TextBox 4">
            <a:extLst>
              <a:ext uri="{FF2B5EF4-FFF2-40B4-BE49-F238E27FC236}">
                <a16:creationId xmlns:a16="http://schemas.microsoft.com/office/drawing/2014/main" id="{473DC35A-F1F9-49CD-A044-648C37ECB004}"/>
              </a:ext>
            </a:extLst>
          </p:cNvPr>
          <p:cNvSpPr txBox="1"/>
          <p:nvPr/>
        </p:nvSpPr>
        <p:spPr>
          <a:xfrm>
            <a:off x="4572000" y="4958834"/>
            <a:ext cx="9144000" cy="369332"/>
          </a:xfrm>
          <a:prstGeom prst="rect">
            <a:avLst/>
          </a:prstGeom>
          <a:noFill/>
        </p:spPr>
        <p:txBody>
          <a:bodyPr wrap="square">
            <a:spAutoFit/>
          </a:bodyPr>
          <a:lstStyle/>
          <a:p>
            <a:endParaRPr lang="en-IN" dirty="0"/>
          </a:p>
        </p:txBody>
      </p:sp>
      <p:sp>
        <p:nvSpPr>
          <p:cNvPr id="8" name="TextBox 7">
            <a:extLst>
              <a:ext uri="{FF2B5EF4-FFF2-40B4-BE49-F238E27FC236}">
                <a16:creationId xmlns:a16="http://schemas.microsoft.com/office/drawing/2014/main" id="{062E3F05-45EB-4122-94F4-0540CABB602D}"/>
              </a:ext>
            </a:extLst>
          </p:cNvPr>
          <p:cNvSpPr txBox="1"/>
          <p:nvPr/>
        </p:nvSpPr>
        <p:spPr>
          <a:xfrm>
            <a:off x="4229100" y="3943171"/>
            <a:ext cx="9829800" cy="2400657"/>
          </a:xfrm>
          <a:prstGeom prst="rect">
            <a:avLst/>
          </a:prstGeom>
          <a:noFill/>
        </p:spPr>
        <p:txBody>
          <a:bodyPr wrap="square" rtlCol="0">
            <a:spAutoFit/>
          </a:bodyPr>
          <a:lstStyle/>
          <a:p>
            <a:r>
              <a:rPr lang="en-IN" sz="15000" dirty="0">
                <a:solidFill>
                  <a:schemeClr val="tx1">
                    <a:lumMod val="65000"/>
                    <a:lumOff val="35000"/>
                  </a:schemeClr>
                </a:solidFill>
                <a:latin typeface="Comic Sans MS" panose="030F0702030302020204" pitchFamily="66" charset="0"/>
              </a:rPr>
              <a:t>Thank You</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53668" y="1909876"/>
            <a:ext cx="7758528" cy="6967424"/>
          </a:xfrm>
          <a:prstGeom prst="rect">
            <a:avLst/>
          </a:prstGeom>
          <a:solidFill>
            <a:srgbClr val="F4F2F2"/>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682147" y="6172200"/>
            <a:ext cx="4647105" cy="4114800"/>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928827" y="0"/>
            <a:ext cx="3359173" cy="4114800"/>
          </a:xfrm>
          <a:prstGeom prst="rect">
            <a:avLst/>
          </a:prstGeom>
        </p:spPr>
      </p:pic>
      <p:pic>
        <p:nvPicPr>
          <p:cNvPr id="5" name="Picture 5"/>
          <p:cNvPicPr>
            <a:picLocks noChangeAspect="1"/>
          </p:cNvPicPr>
          <p:nvPr/>
        </p:nvPicPr>
        <p:blipFill>
          <a:blip r:embed="rId6"/>
          <a:srcRect/>
          <a:stretch>
            <a:fillRect/>
          </a:stretch>
        </p:blipFill>
        <p:spPr>
          <a:xfrm>
            <a:off x="0" y="2959864"/>
            <a:ext cx="4433803" cy="4867448"/>
          </a:xfrm>
          <a:prstGeom prst="rect">
            <a:avLst/>
          </a:prstGeom>
        </p:spPr>
      </p:pic>
      <p:sp>
        <p:nvSpPr>
          <p:cNvPr id="6" name="TextBox 6"/>
          <p:cNvSpPr txBox="1"/>
          <p:nvPr/>
        </p:nvSpPr>
        <p:spPr>
          <a:xfrm>
            <a:off x="5675806" y="3314700"/>
            <a:ext cx="5601496" cy="3889398"/>
          </a:xfrm>
          <a:prstGeom prst="rect">
            <a:avLst/>
          </a:prstGeom>
        </p:spPr>
        <p:txBody>
          <a:bodyPr wrap="square" lIns="0" tIns="0" rIns="0" bIns="0" rtlCol="0" anchor="t">
            <a:spAutoFit/>
          </a:bodyPr>
          <a:lstStyle/>
          <a:p>
            <a:pPr marL="690881" lvl="1" indent="-345440">
              <a:lnSpc>
                <a:spcPts val="5120"/>
              </a:lnSpc>
              <a:buFont typeface="Arial"/>
              <a:buChar char="•"/>
            </a:pPr>
            <a:r>
              <a:rPr lang="en-US" sz="4000" dirty="0">
                <a:solidFill>
                  <a:srgbClr val="625B54"/>
                </a:solidFill>
                <a:latin typeface="Comic Sans MS" panose="030F0702030302020204" pitchFamily="66" charset="0"/>
              </a:rPr>
              <a:t>Introduction</a:t>
            </a:r>
          </a:p>
          <a:p>
            <a:pPr marL="690881" lvl="1" indent="-345440">
              <a:lnSpc>
                <a:spcPts val="5120"/>
              </a:lnSpc>
              <a:buFont typeface="Arial"/>
              <a:buChar char="•"/>
            </a:pPr>
            <a:r>
              <a:rPr lang="en-US" sz="4000" dirty="0">
                <a:solidFill>
                  <a:srgbClr val="625B54"/>
                </a:solidFill>
                <a:latin typeface="Comic Sans MS" panose="030F0702030302020204" pitchFamily="66" charset="0"/>
              </a:rPr>
              <a:t>Properties</a:t>
            </a:r>
          </a:p>
          <a:p>
            <a:pPr marL="690881" lvl="1" indent="-345440">
              <a:lnSpc>
                <a:spcPts val="5120"/>
              </a:lnSpc>
              <a:buFont typeface="Arial"/>
              <a:buChar char="•"/>
            </a:pPr>
            <a:r>
              <a:rPr lang="en-US" sz="4000" dirty="0">
                <a:solidFill>
                  <a:srgbClr val="625B54"/>
                </a:solidFill>
                <a:latin typeface="Comic Sans MS" panose="030F0702030302020204" pitchFamily="66" charset="0"/>
              </a:rPr>
              <a:t>Classification</a:t>
            </a:r>
          </a:p>
          <a:p>
            <a:pPr marL="690881" lvl="1" indent="-345440">
              <a:lnSpc>
                <a:spcPts val="5120"/>
              </a:lnSpc>
              <a:buFont typeface="Arial"/>
              <a:buChar char="•"/>
            </a:pPr>
            <a:r>
              <a:rPr lang="en-US" sz="4000" dirty="0">
                <a:solidFill>
                  <a:srgbClr val="625B54"/>
                </a:solidFill>
                <a:latin typeface="Comic Sans MS" panose="030F0702030302020204" pitchFamily="66" charset="0"/>
              </a:rPr>
              <a:t>Uses Of Ceramics</a:t>
            </a:r>
          </a:p>
          <a:p>
            <a:pPr marL="690881" lvl="1" indent="-345440">
              <a:lnSpc>
                <a:spcPts val="5120"/>
              </a:lnSpc>
              <a:buFont typeface="Arial"/>
              <a:buChar char="•"/>
            </a:pPr>
            <a:r>
              <a:rPr lang="en-US" sz="4000" dirty="0">
                <a:solidFill>
                  <a:srgbClr val="625B54"/>
                </a:solidFill>
                <a:latin typeface="Comic Sans MS" panose="030F0702030302020204" pitchFamily="66" charset="0"/>
              </a:rPr>
              <a:t>Advantages And Disadvantages</a:t>
            </a:r>
          </a:p>
        </p:txBody>
      </p:sp>
      <p:sp>
        <p:nvSpPr>
          <p:cNvPr id="8" name="TextBox 8"/>
          <p:cNvSpPr txBox="1"/>
          <p:nvPr/>
        </p:nvSpPr>
        <p:spPr>
          <a:xfrm>
            <a:off x="1638994" y="646087"/>
            <a:ext cx="5315467" cy="1095375"/>
          </a:xfrm>
          <a:prstGeom prst="rect">
            <a:avLst/>
          </a:prstGeom>
        </p:spPr>
        <p:txBody>
          <a:bodyPr lIns="0" tIns="0" rIns="0" bIns="0" rtlCol="0" anchor="t">
            <a:spAutoFit/>
          </a:bodyPr>
          <a:lstStyle/>
          <a:p>
            <a:pPr marL="0" lvl="0" indent="0" algn="l">
              <a:lnSpc>
                <a:spcPts val="8640"/>
              </a:lnSpc>
              <a:spcBef>
                <a:spcPct val="0"/>
              </a:spcBef>
            </a:pPr>
            <a:r>
              <a:rPr lang="en-US" sz="7200">
                <a:solidFill>
                  <a:srgbClr val="9F7F64"/>
                </a:solidFill>
                <a:latin typeface="Playfair Display Bold"/>
              </a:rPr>
              <a:t>CONTENTS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592965" y="0"/>
            <a:ext cx="9695035" cy="10287000"/>
          </a:xfrm>
          <a:prstGeom prst="rect">
            <a:avLst/>
          </a:prstGeom>
          <a:solidFill>
            <a:srgbClr val="F4F2F2"/>
          </a:solidFill>
        </p:spPr>
      </p:sp>
      <p:grpSp>
        <p:nvGrpSpPr>
          <p:cNvPr id="3" name="Group 3"/>
          <p:cNvGrpSpPr/>
          <p:nvPr/>
        </p:nvGrpSpPr>
        <p:grpSpPr>
          <a:xfrm>
            <a:off x="9815683" y="1028700"/>
            <a:ext cx="7443617" cy="8215039"/>
            <a:chOff x="0" y="0"/>
            <a:chExt cx="9924823" cy="10953386"/>
          </a:xfrm>
        </p:grpSpPr>
        <p:pic>
          <p:nvPicPr>
            <p:cNvPr id="4" name="Picture 4"/>
            <p:cNvPicPr>
              <a:picLocks noChangeAspect="1"/>
            </p:cNvPicPr>
            <p:nvPr/>
          </p:nvPicPr>
          <p:blipFill>
            <a:blip r:embed="rId2"/>
            <a:srcRect l="19860" r="19860"/>
            <a:stretch>
              <a:fillRect/>
            </a:stretch>
          </p:blipFill>
          <p:spPr>
            <a:xfrm>
              <a:off x="0" y="0"/>
              <a:ext cx="9924823" cy="10953386"/>
            </a:xfrm>
            <a:prstGeom prst="rect">
              <a:avLst/>
            </a:prstGeom>
          </p:spPr>
        </p:pic>
      </p:grpSp>
      <p:sp>
        <p:nvSpPr>
          <p:cNvPr id="5" name="TextBox 5"/>
          <p:cNvSpPr txBox="1"/>
          <p:nvPr/>
        </p:nvSpPr>
        <p:spPr>
          <a:xfrm>
            <a:off x="1801822" y="4524715"/>
            <a:ext cx="5513053" cy="1156335"/>
          </a:xfrm>
          <a:prstGeom prst="rect">
            <a:avLst/>
          </a:prstGeom>
        </p:spPr>
        <p:txBody>
          <a:bodyPr lIns="0" tIns="0" rIns="0" bIns="0" rtlCol="0" anchor="t">
            <a:spAutoFit/>
          </a:bodyPr>
          <a:lstStyle/>
          <a:p>
            <a:pPr marL="0" lvl="0" indent="0" algn="ctr">
              <a:lnSpc>
                <a:spcPts val="9360"/>
              </a:lnSpc>
            </a:pPr>
            <a:r>
              <a:rPr lang="en-US" sz="7200">
                <a:solidFill>
                  <a:srgbClr val="9F7F64"/>
                </a:solidFill>
                <a:latin typeface="Playfair Display Bold"/>
              </a:rPr>
              <a:t>Introduction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853667" y="1909876"/>
            <a:ext cx="13434333" cy="8377124"/>
          </a:xfrm>
          <a:prstGeom prst="rect">
            <a:avLst/>
          </a:prstGeom>
          <a:solidFill>
            <a:srgbClr val="F4F2F2"/>
          </a:solidFill>
        </p:spPr>
      </p:sp>
      <p:sp>
        <p:nvSpPr>
          <p:cNvPr id="3" name="TextBox 3"/>
          <p:cNvSpPr txBox="1"/>
          <p:nvPr/>
        </p:nvSpPr>
        <p:spPr>
          <a:xfrm>
            <a:off x="5354211" y="2452314"/>
            <a:ext cx="12152022" cy="8970084"/>
          </a:xfrm>
          <a:prstGeom prst="rect">
            <a:avLst/>
          </a:prstGeom>
        </p:spPr>
        <p:txBody>
          <a:bodyPr lIns="0" tIns="0" rIns="0" bIns="0" rtlCol="0" anchor="t">
            <a:spAutoFit/>
          </a:bodyPr>
          <a:lstStyle/>
          <a:p>
            <a:pPr algn="just">
              <a:lnSpc>
                <a:spcPts val="3919"/>
              </a:lnSpc>
            </a:pPr>
            <a:r>
              <a:rPr lang="en-US" sz="3200" dirty="0">
                <a:solidFill>
                  <a:srgbClr val="000000"/>
                </a:solidFill>
                <a:latin typeface="Open Sans"/>
              </a:rPr>
              <a:t>A ceramic is any of the various hard, brittle, heat-resistant and corrosion-resistant materials made by shaping and then firing an inorganic, nonmetallic material, such as clay, at a high temperature. Common examples are earthenware, porcelain, and brick.</a:t>
            </a:r>
          </a:p>
          <a:p>
            <a:pPr algn="just">
              <a:lnSpc>
                <a:spcPts val="3919"/>
              </a:lnSpc>
            </a:pPr>
            <a:endParaRPr lang="en-US" sz="3200" dirty="0">
              <a:solidFill>
                <a:srgbClr val="000000"/>
              </a:solidFill>
              <a:latin typeface="Open Sans"/>
            </a:endParaRPr>
          </a:p>
          <a:p>
            <a:pPr algn="just">
              <a:lnSpc>
                <a:spcPts val="3919"/>
              </a:lnSpc>
            </a:pPr>
            <a:r>
              <a:rPr lang="en-US" sz="3200" dirty="0">
                <a:solidFill>
                  <a:srgbClr val="000000"/>
                </a:solidFill>
                <a:latin typeface="Open Sans"/>
              </a:rPr>
              <a:t>The word "ceramic" comes from the Greek word </a:t>
            </a:r>
            <a:r>
              <a:rPr lang="en-US" sz="3200" dirty="0" err="1">
                <a:solidFill>
                  <a:srgbClr val="000000"/>
                </a:solidFill>
                <a:latin typeface="Open Sans"/>
              </a:rPr>
              <a:t>κερ</a:t>
            </a:r>
            <a:r>
              <a:rPr lang="en-US" sz="3200" dirty="0">
                <a:solidFill>
                  <a:srgbClr val="000000"/>
                </a:solidFill>
                <a:latin typeface="Open Sans"/>
              </a:rPr>
              <a:t>αμικός (keramikos), "of pottery" or "for pottery",from κέραμος (keramos). The earliest known mention of the root "</a:t>
            </a:r>
            <a:r>
              <a:rPr lang="en-US" sz="3200" dirty="0" err="1">
                <a:solidFill>
                  <a:srgbClr val="000000"/>
                </a:solidFill>
                <a:latin typeface="Open Sans"/>
              </a:rPr>
              <a:t>ceram</a:t>
            </a:r>
            <a:r>
              <a:rPr lang="en-US" sz="3200" dirty="0">
                <a:solidFill>
                  <a:srgbClr val="000000"/>
                </a:solidFill>
                <a:latin typeface="Open Sans"/>
              </a:rPr>
              <a:t>" is the Mycenaean Greek </a:t>
            </a:r>
            <a:r>
              <a:rPr lang="en-US" sz="3200" dirty="0" err="1">
                <a:solidFill>
                  <a:srgbClr val="000000"/>
                </a:solidFill>
                <a:latin typeface="Open Sans"/>
              </a:rPr>
              <a:t>ke</a:t>
            </a:r>
            <a:r>
              <a:rPr lang="en-US" sz="3200" dirty="0">
                <a:solidFill>
                  <a:srgbClr val="000000"/>
                </a:solidFill>
                <a:latin typeface="Open Sans"/>
              </a:rPr>
              <a:t>-ra-me-we, workers of ceramic written in Linear B syllabic script.</a:t>
            </a:r>
          </a:p>
          <a:p>
            <a:pPr algn="just">
              <a:lnSpc>
                <a:spcPts val="3919"/>
              </a:lnSpc>
            </a:pPr>
            <a:endParaRPr lang="en-US" sz="3200" dirty="0">
              <a:solidFill>
                <a:srgbClr val="000000"/>
              </a:solidFill>
              <a:latin typeface="Open Sans"/>
            </a:endParaRPr>
          </a:p>
          <a:p>
            <a:pPr algn="just">
              <a:lnSpc>
                <a:spcPts val="3919"/>
              </a:lnSpc>
            </a:pPr>
            <a:r>
              <a:rPr lang="en-US" sz="3200" dirty="0">
                <a:solidFill>
                  <a:srgbClr val="000000"/>
                </a:solidFill>
                <a:latin typeface="Open Sans"/>
              </a:rPr>
              <a:t>The word ceramic can be used as an adjective to describe a material, product or process, or it may be used as a noun, either singular, or more commonly, as the plural noun "ceramics".</a:t>
            </a:r>
          </a:p>
          <a:p>
            <a:pPr>
              <a:lnSpc>
                <a:spcPts val="3919"/>
              </a:lnSpc>
            </a:pPr>
            <a:endParaRPr lang="en-US" sz="2799" dirty="0">
              <a:solidFill>
                <a:srgbClr val="000000"/>
              </a:solidFill>
              <a:latin typeface="Open Sans"/>
            </a:endParaRPr>
          </a:p>
          <a:p>
            <a:pPr algn="ctr">
              <a:lnSpc>
                <a:spcPts val="3919"/>
              </a:lnSpc>
            </a:pPr>
            <a:endParaRPr lang="en-US" sz="2799" dirty="0">
              <a:solidFill>
                <a:srgbClr val="000000"/>
              </a:solidFill>
              <a:latin typeface="Open Sans"/>
            </a:endParaRPr>
          </a:p>
          <a:p>
            <a:pPr algn="ctr">
              <a:lnSpc>
                <a:spcPts val="3919"/>
              </a:lnSpc>
            </a:pPr>
            <a:endParaRPr lang="en-US" sz="2799" dirty="0">
              <a:solidFill>
                <a:srgbClr val="000000"/>
              </a:solidFill>
              <a:latin typeface="Open Sans"/>
            </a:endParaRPr>
          </a:p>
        </p:txBody>
      </p:sp>
      <p:sp>
        <p:nvSpPr>
          <p:cNvPr id="5" name="TextBox 5"/>
          <p:cNvSpPr txBox="1"/>
          <p:nvPr/>
        </p:nvSpPr>
        <p:spPr>
          <a:xfrm>
            <a:off x="4903311" y="1928926"/>
            <a:ext cx="901799" cy="1219088"/>
          </a:xfrm>
          <a:prstGeom prst="rect">
            <a:avLst/>
          </a:prstGeom>
        </p:spPr>
        <p:txBody>
          <a:bodyPr lIns="0" tIns="0" rIns="0" bIns="0" rtlCol="0" anchor="t">
            <a:spAutoFit/>
          </a:bodyPr>
          <a:lstStyle/>
          <a:p>
            <a:pPr marL="0" lvl="0" indent="0" algn="l">
              <a:lnSpc>
                <a:spcPts val="9600"/>
              </a:lnSpc>
              <a:spcBef>
                <a:spcPct val="0"/>
              </a:spcBef>
            </a:pPr>
            <a:r>
              <a:rPr lang="en-US" sz="8000" dirty="0">
                <a:solidFill>
                  <a:srgbClr val="FFFFFF"/>
                </a:solidFill>
                <a:latin typeface="Playfair Display Bold"/>
              </a:rPr>
              <a:t>"</a:t>
            </a:r>
          </a:p>
        </p:txBody>
      </p:sp>
      <p:grpSp>
        <p:nvGrpSpPr>
          <p:cNvPr id="6" name="Group 6"/>
          <p:cNvGrpSpPr/>
          <p:nvPr/>
        </p:nvGrpSpPr>
        <p:grpSpPr>
          <a:xfrm>
            <a:off x="2253341" y="387475"/>
            <a:ext cx="9336543" cy="2227195"/>
            <a:chOff x="0" y="0"/>
            <a:chExt cx="12448724" cy="2969593"/>
          </a:xfrm>
        </p:grpSpPr>
        <p:sp>
          <p:nvSpPr>
            <p:cNvPr id="7" name="TextBox 7"/>
            <p:cNvSpPr txBox="1"/>
            <p:nvPr/>
          </p:nvSpPr>
          <p:spPr>
            <a:xfrm>
              <a:off x="0" y="0"/>
              <a:ext cx="12448724" cy="1562100"/>
            </a:xfrm>
            <a:prstGeom prst="rect">
              <a:avLst/>
            </a:prstGeom>
          </p:spPr>
          <p:txBody>
            <a:bodyPr lIns="0" tIns="0" rIns="0" bIns="0" rtlCol="0" anchor="t">
              <a:spAutoFit/>
            </a:bodyPr>
            <a:lstStyle/>
            <a:p>
              <a:pPr marL="0" lvl="0" indent="0" algn="l">
                <a:lnSpc>
                  <a:spcPts val="9239"/>
                </a:lnSpc>
                <a:spcBef>
                  <a:spcPct val="0"/>
                </a:spcBef>
              </a:pPr>
              <a:r>
                <a:rPr lang="en-US" sz="7699">
                  <a:solidFill>
                    <a:srgbClr val="100F0D"/>
                  </a:solidFill>
                  <a:latin typeface="Playfair Display"/>
                </a:rPr>
                <a:t>What are Ceramics?</a:t>
              </a:r>
            </a:p>
          </p:txBody>
        </p:sp>
        <p:sp>
          <p:nvSpPr>
            <p:cNvPr id="8" name="TextBox 8"/>
            <p:cNvSpPr txBox="1"/>
            <p:nvPr/>
          </p:nvSpPr>
          <p:spPr>
            <a:xfrm>
              <a:off x="0" y="2271093"/>
              <a:ext cx="12448724" cy="698500"/>
            </a:xfrm>
            <a:prstGeom prst="rect">
              <a:avLst/>
            </a:prstGeom>
          </p:spPr>
          <p:txBody>
            <a:bodyPr lIns="0" tIns="0" rIns="0" bIns="0" rtlCol="0" anchor="t">
              <a:spAutoFit/>
            </a:bodyPr>
            <a:lstStyle/>
            <a:p>
              <a:pPr marL="0" lvl="0" indent="0" algn="l">
                <a:lnSpc>
                  <a:spcPts val="4199"/>
                </a:lnSpc>
                <a:spcBef>
                  <a:spcPct val="0"/>
                </a:spcBef>
              </a:pPr>
              <a:endParaRPr/>
            </a:p>
          </p:txBody>
        </p:sp>
      </p:grpSp>
      <p:sp>
        <p:nvSpPr>
          <p:cNvPr id="9" name="TextBox 9"/>
          <p:cNvSpPr txBox="1"/>
          <p:nvPr/>
        </p:nvSpPr>
        <p:spPr>
          <a:xfrm>
            <a:off x="16764000" y="9182100"/>
            <a:ext cx="901799" cy="1219088"/>
          </a:xfrm>
          <a:prstGeom prst="rect">
            <a:avLst/>
          </a:prstGeom>
        </p:spPr>
        <p:txBody>
          <a:bodyPr lIns="0" tIns="0" rIns="0" bIns="0" rtlCol="0" anchor="t">
            <a:spAutoFit/>
          </a:bodyPr>
          <a:lstStyle/>
          <a:p>
            <a:pPr marL="0" lvl="0" indent="0" algn="l">
              <a:lnSpc>
                <a:spcPts val="9600"/>
              </a:lnSpc>
              <a:spcBef>
                <a:spcPct val="0"/>
              </a:spcBef>
            </a:pPr>
            <a:r>
              <a:rPr lang="en-US" sz="8000" dirty="0">
                <a:solidFill>
                  <a:srgbClr val="FFFFFF"/>
                </a:solidFill>
                <a:latin typeface="Playfair Display Bold"/>
              </a:rPr>
              <a:t>"</a:t>
            </a:r>
          </a:p>
        </p:txBody>
      </p:sp>
      <p:pic>
        <p:nvPicPr>
          <p:cNvPr id="11" name="Picture 4">
            <a:extLst>
              <a:ext uri="{FF2B5EF4-FFF2-40B4-BE49-F238E27FC236}">
                <a16:creationId xmlns:a16="http://schemas.microsoft.com/office/drawing/2014/main" id="{0DE8EADA-7924-4055-867F-6FE0D27C1FF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715252" y="3543243"/>
            <a:ext cx="3076177" cy="41148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608057" y="1909876"/>
            <a:ext cx="13679943" cy="8377124"/>
          </a:xfrm>
          <a:prstGeom prst="rect">
            <a:avLst/>
          </a:prstGeom>
          <a:solidFill>
            <a:srgbClr val="F4F2F2"/>
          </a:solidFill>
        </p:spPr>
      </p:sp>
      <p:sp>
        <p:nvSpPr>
          <p:cNvPr id="3" name="TextBox 3"/>
          <p:cNvSpPr txBox="1"/>
          <p:nvPr/>
        </p:nvSpPr>
        <p:spPr>
          <a:xfrm>
            <a:off x="4876800" y="2452314"/>
            <a:ext cx="13258799" cy="7482946"/>
          </a:xfrm>
          <a:prstGeom prst="rect">
            <a:avLst/>
          </a:prstGeom>
        </p:spPr>
        <p:txBody>
          <a:bodyPr wrap="square" lIns="0" tIns="0" rIns="0" bIns="0" rtlCol="0" anchor="t">
            <a:spAutoFit/>
          </a:bodyPr>
          <a:lstStyle/>
          <a:p>
            <a:pPr algn="just">
              <a:lnSpc>
                <a:spcPts val="3919"/>
              </a:lnSpc>
            </a:pPr>
            <a:r>
              <a:rPr lang="en-US" sz="3400" dirty="0">
                <a:solidFill>
                  <a:srgbClr val="000000"/>
                </a:solidFill>
                <a:latin typeface="Open Sans"/>
              </a:rPr>
              <a:t>Ceramics are generally made by taking mixtures of clay, earthen elements, powders, and water and shaping them into desired forms. Once the ceramic has been shaped, it is fired in a high temperature oven known as a kiln. Often, ceramics are covered in decorative, waterproof, paint-like substances known as glazes.</a:t>
            </a:r>
          </a:p>
          <a:p>
            <a:pPr algn="just">
              <a:lnSpc>
                <a:spcPts val="3919"/>
              </a:lnSpc>
            </a:pPr>
            <a:endParaRPr lang="en-US" sz="3400" dirty="0">
              <a:solidFill>
                <a:srgbClr val="000000"/>
              </a:solidFill>
              <a:latin typeface="Open Sans"/>
            </a:endParaRPr>
          </a:p>
          <a:p>
            <a:pPr algn="just">
              <a:lnSpc>
                <a:spcPts val="3919"/>
              </a:lnSpc>
            </a:pPr>
            <a:r>
              <a:rPr lang="en-US" sz="3400" dirty="0">
                <a:solidFill>
                  <a:srgbClr val="000000"/>
                </a:solidFill>
                <a:latin typeface="Open Sans"/>
              </a:rPr>
              <a:t>Based on raw materials and other factors, ceramics can be divided into two - Traditional Ceramics and Advanced Ceramics</a:t>
            </a:r>
          </a:p>
          <a:p>
            <a:pPr algn="just">
              <a:lnSpc>
                <a:spcPts val="3919"/>
              </a:lnSpc>
            </a:pPr>
            <a:endParaRPr lang="en-US" sz="3400" dirty="0">
              <a:solidFill>
                <a:srgbClr val="000000"/>
              </a:solidFill>
              <a:latin typeface="Open Sans"/>
            </a:endParaRPr>
          </a:p>
          <a:p>
            <a:pPr algn="just">
              <a:lnSpc>
                <a:spcPts val="3919"/>
              </a:lnSpc>
            </a:pPr>
            <a:r>
              <a:rPr lang="en-US" sz="3400" dirty="0">
                <a:solidFill>
                  <a:srgbClr val="000000"/>
                </a:solidFill>
                <a:latin typeface="Open Sans"/>
              </a:rPr>
              <a:t>Traditional ceramics are clay-based. Advanced ceramics are being developed from a far wider range of inorganic non-metal materials. They have  high strength,  hardness,  durability and  toughness.</a:t>
            </a:r>
          </a:p>
          <a:p>
            <a:pPr algn="ctr">
              <a:lnSpc>
                <a:spcPts val="3919"/>
              </a:lnSpc>
            </a:pPr>
            <a:endParaRPr lang="en-US" sz="3200" dirty="0">
              <a:solidFill>
                <a:srgbClr val="000000"/>
              </a:solidFill>
              <a:latin typeface="Open Sans"/>
            </a:endParaRPr>
          </a:p>
          <a:p>
            <a:pPr algn="ctr">
              <a:lnSpc>
                <a:spcPts val="3919"/>
              </a:lnSpc>
            </a:pPr>
            <a:endParaRPr lang="en-US" sz="3200" dirty="0">
              <a:solidFill>
                <a:srgbClr val="000000"/>
              </a:solidFill>
              <a:latin typeface="Open Sans"/>
            </a:endParaRPr>
          </a:p>
        </p:txBody>
      </p:sp>
      <p:sp>
        <p:nvSpPr>
          <p:cNvPr id="5" name="TextBox 5"/>
          <p:cNvSpPr txBox="1"/>
          <p:nvPr/>
        </p:nvSpPr>
        <p:spPr>
          <a:xfrm>
            <a:off x="4647521" y="1809921"/>
            <a:ext cx="901799" cy="1219088"/>
          </a:xfrm>
          <a:prstGeom prst="rect">
            <a:avLst/>
          </a:prstGeom>
        </p:spPr>
        <p:txBody>
          <a:bodyPr lIns="0" tIns="0" rIns="0" bIns="0" rtlCol="0" anchor="t">
            <a:spAutoFit/>
          </a:bodyPr>
          <a:lstStyle/>
          <a:p>
            <a:pPr marL="0" lvl="0" indent="0" algn="l">
              <a:lnSpc>
                <a:spcPts val="9600"/>
              </a:lnSpc>
              <a:spcBef>
                <a:spcPct val="0"/>
              </a:spcBef>
            </a:pPr>
            <a:r>
              <a:rPr lang="en-US" sz="8000" dirty="0">
                <a:solidFill>
                  <a:srgbClr val="FFFFFF"/>
                </a:solidFill>
                <a:latin typeface="Playfair Display Bold"/>
              </a:rPr>
              <a:t>"</a:t>
            </a:r>
          </a:p>
        </p:txBody>
      </p:sp>
      <p:grpSp>
        <p:nvGrpSpPr>
          <p:cNvPr id="6" name="Group 6"/>
          <p:cNvGrpSpPr/>
          <p:nvPr/>
        </p:nvGrpSpPr>
        <p:grpSpPr>
          <a:xfrm>
            <a:off x="2253341" y="387475"/>
            <a:ext cx="9336543" cy="2227195"/>
            <a:chOff x="0" y="0"/>
            <a:chExt cx="12448724" cy="2969593"/>
          </a:xfrm>
        </p:grpSpPr>
        <p:sp>
          <p:nvSpPr>
            <p:cNvPr id="7" name="TextBox 7"/>
            <p:cNvSpPr txBox="1"/>
            <p:nvPr/>
          </p:nvSpPr>
          <p:spPr>
            <a:xfrm>
              <a:off x="0" y="0"/>
              <a:ext cx="12448724" cy="1562100"/>
            </a:xfrm>
            <a:prstGeom prst="rect">
              <a:avLst/>
            </a:prstGeom>
          </p:spPr>
          <p:txBody>
            <a:bodyPr lIns="0" tIns="0" rIns="0" bIns="0" rtlCol="0" anchor="t">
              <a:spAutoFit/>
            </a:bodyPr>
            <a:lstStyle/>
            <a:p>
              <a:pPr marL="0" lvl="0" indent="0" algn="l">
                <a:lnSpc>
                  <a:spcPts val="9239"/>
                </a:lnSpc>
                <a:spcBef>
                  <a:spcPct val="0"/>
                </a:spcBef>
              </a:pPr>
              <a:r>
                <a:rPr lang="en-US" sz="7699">
                  <a:solidFill>
                    <a:srgbClr val="100F0D"/>
                  </a:solidFill>
                  <a:latin typeface="Playfair Display"/>
                </a:rPr>
                <a:t>What are Ceramics?</a:t>
              </a:r>
            </a:p>
          </p:txBody>
        </p:sp>
        <p:sp>
          <p:nvSpPr>
            <p:cNvPr id="8" name="TextBox 8"/>
            <p:cNvSpPr txBox="1"/>
            <p:nvPr/>
          </p:nvSpPr>
          <p:spPr>
            <a:xfrm>
              <a:off x="0" y="2271093"/>
              <a:ext cx="12448724" cy="698500"/>
            </a:xfrm>
            <a:prstGeom prst="rect">
              <a:avLst/>
            </a:prstGeom>
          </p:spPr>
          <p:txBody>
            <a:bodyPr lIns="0" tIns="0" rIns="0" bIns="0" rtlCol="0" anchor="t">
              <a:spAutoFit/>
            </a:bodyPr>
            <a:lstStyle/>
            <a:p>
              <a:pPr marL="0" lvl="0" indent="0" algn="l">
                <a:lnSpc>
                  <a:spcPts val="4199"/>
                </a:lnSpc>
                <a:spcBef>
                  <a:spcPct val="0"/>
                </a:spcBef>
              </a:pPr>
              <a:endParaRPr/>
            </a:p>
          </p:txBody>
        </p:sp>
      </p:grpSp>
      <p:sp>
        <p:nvSpPr>
          <p:cNvPr id="9" name="TextBox 9"/>
          <p:cNvSpPr txBox="1"/>
          <p:nvPr/>
        </p:nvSpPr>
        <p:spPr>
          <a:xfrm>
            <a:off x="8208863" y="8196205"/>
            <a:ext cx="901799" cy="1219088"/>
          </a:xfrm>
          <a:prstGeom prst="rect">
            <a:avLst/>
          </a:prstGeom>
        </p:spPr>
        <p:txBody>
          <a:bodyPr lIns="0" tIns="0" rIns="0" bIns="0" rtlCol="0" anchor="t">
            <a:spAutoFit/>
          </a:bodyPr>
          <a:lstStyle/>
          <a:p>
            <a:pPr marL="0" lvl="0" indent="0" algn="l">
              <a:lnSpc>
                <a:spcPts val="9600"/>
              </a:lnSpc>
              <a:spcBef>
                <a:spcPct val="0"/>
              </a:spcBef>
            </a:pPr>
            <a:r>
              <a:rPr lang="en-US" sz="8000" dirty="0">
                <a:solidFill>
                  <a:srgbClr val="FFFFFF"/>
                </a:solidFill>
                <a:latin typeface="Playfair Display Bold"/>
              </a:rPr>
              <a:t>"</a:t>
            </a:r>
          </a:p>
        </p:txBody>
      </p:sp>
      <p:pic>
        <p:nvPicPr>
          <p:cNvPr id="10" name="Picture 7">
            <a:extLst>
              <a:ext uri="{FF2B5EF4-FFF2-40B4-BE49-F238E27FC236}">
                <a16:creationId xmlns:a16="http://schemas.microsoft.com/office/drawing/2014/main" id="{88ECA2F6-1E36-4692-8100-B8B3FCD5B14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74041" y="3576581"/>
            <a:ext cx="2356658" cy="4114800"/>
          </a:xfrm>
          <a:prstGeom prst="rect">
            <a:avLst/>
          </a:prstGeom>
        </p:spPr>
      </p:pic>
    </p:spTree>
    <p:extLst>
      <p:ext uri="{BB962C8B-B14F-4D97-AF65-F5344CB8AC3E}">
        <p14:creationId xmlns:p14="http://schemas.microsoft.com/office/powerpoint/2010/main" val="3018812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68825" y="9258300"/>
            <a:ext cx="1028700" cy="1040272"/>
            <a:chOff x="0" y="0"/>
            <a:chExt cx="1371600" cy="1387029"/>
          </a:xfrm>
        </p:grpSpPr>
        <p:sp>
          <p:nvSpPr>
            <p:cNvPr id="3" name="AutoShape 3"/>
            <p:cNvSpPr/>
            <p:nvPr/>
          </p:nvSpPr>
          <p:spPr>
            <a:xfrm>
              <a:off x="0" y="0"/>
              <a:ext cx="1371600" cy="1387029"/>
            </a:xfrm>
            <a:prstGeom prst="rect">
              <a:avLst/>
            </a:prstGeom>
            <a:solidFill>
              <a:srgbClr val="9F7F64"/>
            </a:solidFill>
          </p:spPr>
        </p:sp>
        <p:sp>
          <p:nvSpPr>
            <p:cNvPr id="4" name="TextBox 4"/>
            <p:cNvSpPr txBox="1"/>
            <p:nvPr/>
          </p:nvSpPr>
          <p:spPr>
            <a:xfrm>
              <a:off x="388724" y="400831"/>
              <a:ext cx="594152" cy="556792"/>
            </a:xfrm>
            <a:prstGeom prst="rect">
              <a:avLst/>
            </a:prstGeom>
          </p:spPr>
          <p:txBody>
            <a:bodyPr lIns="0" tIns="0" rIns="0" bIns="0" rtlCol="0" anchor="t">
              <a:spAutoFit/>
            </a:bodyPr>
            <a:lstStyle/>
            <a:p>
              <a:pPr marL="0" lvl="0" indent="0" algn="ctr">
                <a:lnSpc>
                  <a:spcPts val="3380"/>
                </a:lnSpc>
                <a:spcBef>
                  <a:spcPct val="0"/>
                </a:spcBef>
              </a:pPr>
              <a:r>
                <a:rPr lang="en-US" sz="2600">
                  <a:solidFill>
                    <a:srgbClr val="FFFFFF"/>
                  </a:solidFill>
                  <a:latin typeface="Inria Serif"/>
                </a:rPr>
                <a:t>10</a:t>
              </a:r>
            </a:p>
          </p:txBody>
        </p:sp>
      </p:grpSp>
      <p:sp>
        <p:nvSpPr>
          <p:cNvPr id="6" name="AutoShape 6"/>
          <p:cNvSpPr/>
          <p:nvPr/>
        </p:nvSpPr>
        <p:spPr>
          <a:xfrm>
            <a:off x="3474304" y="2324100"/>
            <a:ext cx="14813696" cy="7974472"/>
          </a:xfrm>
          <a:prstGeom prst="rect">
            <a:avLst/>
          </a:prstGeom>
          <a:solidFill>
            <a:srgbClr val="F4F2F2"/>
          </a:solidFill>
        </p:spPr>
      </p:sp>
      <p:sp>
        <p:nvSpPr>
          <p:cNvPr id="7" name="TextBox 7"/>
          <p:cNvSpPr txBox="1"/>
          <p:nvPr/>
        </p:nvSpPr>
        <p:spPr>
          <a:xfrm>
            <a:off x="4137390" y="2823731"/>
            <a:ext cx="13868591" cy="6982296"/>
          </a:xfrm>
          <a:prstGeom prst="rect">
            <a:avLst/>
          </a:prstGeom>
          <a:solidFill>
            <a:srgbClr val="F4F2F2"/>
          </a:solidFill>
        </p:spPr>
        <p:txBody>
          <a:bodyPr wrap="square" lIns="0" tIns="0" rIns="0" bIns="0" rtlCol="0" anchor="t">
            <a:spAutoFit/>
          </a:bodyPr>
          <a:lstStyle/>
          <a:p>
            <a:pPr algn="just">
              <a:lnSpc>
                <a:spcPts val="5040"/>
              </a:lnSpc>
            </a:pPr>
            <a:r>
              <a:rPr lang="en-US" sz="3200" dirty="0">
                <a:solidFill>
                  <a:srgbClr val="000000"/>
                </a:solidFill>
                <a:latin typeface="Open Sans" panose="020B0606030504020204" pitchFamily="34" charset="0"/>
                <a:ea typeface="Open Sans" panose="020B0606030504020204" pitchFamily="34" charset="0"/>
                <a:cs typeface="Open Sans" panose="020B0606030504020204" pitchFamily="34" charset="0"/>
              </a:rPr>
              <a:t>Ceramics is one of the most ancient industries going back thousands of years. Once humans discovered that clay could be found in abundance and formed into objects by first mixing with water and then firing, a key industry was born.</a:t>
            </a:r>
          </a:p>
          <a:p>
            <a:pPr algn="just">
              <a:lnSpc>
                <a:spcPts val="5040"/>
              </a:lnSpc>
            </a:pPr>
            <a:r>
              <a:rPr lang="en-US" sz="3200" dirty="0">
                <a:solidFill>
                  <a:srgbClr val="000000"/>
                </a:solidFill>
                <a:latin typeface="Open Sans" panose="020B0606030504020204" pitchFamily="34" charset="0"/>
                <a:ea typeface="Open Sans" panose="020B0606030504020204" pitchFamily="34" charset="0"/>
                <a:cs typeface="Open Sans" panose="020B0606030504020204" pitchFamily="34" charset="0"/>
              </a:rPr>
              <a:t>The earliest ceramics made by humans were pottery objects (pots or vessels) or figurines made from clay, either by itself or mixed with other materials like silica, hardened and sintered in fire. Later, ceramics were glazed and fired to create smooth, colored surfaces, decreasing porosity through the use of glassy, amorphous ceramic coatings on top of the crystalline ceramic substrates.</a:t>
            </a:r>
          </a:p>
          <a:p>
            <a:pPr algn="just">
              <a:lnSpc>
                <a:spcPts val="5040"/>
              </a:lnSpc>
            </a:pPr>
            <a:endParaRPr lang="en-US" sz="2700"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8" name="Group 8"/>
          <p:cNvGrpSpPr/>
          <p:nvPr/>
        </p:nvGrpSpPr>
        <p:grpSpPr>
          <a:xfrm>
            <a:off x="1362886" y="480973"/>
            <a:ext cx="9336543" cy="2139802"/>
            <a:chOff x="0" y="9525"/>
            <a:chExt cx="12448724" cy="2853069"/>
          </a:xfrm>
        </p:grpSpPr>
        <p:sp>
          <p:nvSpPr>
            <p:cNvPr id="9" name="TextBox 9"/>
            <p:cNvSpPr txBox="1"/>
            <p:nvPr/>
          </p:nvSpPr>
          <p:spPr>
            <a:xfrm>
              <a:off x="0" y="9525"/>
              <a:ext cx="12448724" cy="1427228"/>
            </a:xfrm>
            <a:prstGeom prst="rect">
              <a:avLst/>
            </a:prstGeom>
          </p:spPr>
          <p:txBody>
            <a:bodyPr lIns="0" tIns="0" rIns="0" bIns="0" rtlCol="0" anchor="t">
              <a:spAutoFit/>
            </a:bodyPr>
            <a:lstStyle/>
            <a:p>
              <a:pPr marL="0" lvl="0" indent="0" algn="ctr">
                <a:lnSpc>
                  <a:spcPts val="8879"/>
                </a:lnSpc>
                <a:spcBef>
                  <a:spcPct val="0"/>
                </a:spcBef>
              </a:pPr>
              <a:r>
                <a:rPr lang="en-US" sz="7399" dirty="0">
                  <a:solidFill>
                    <a:srgbClr val="100F0D"/>
                  </a:solidFill>
                  <a:latin typeface="Playfair Display"/>
                </a:rPr>
                <a:t>Origin of Ceramics</a:t>
              </a:r>
            </a:p>
          </p:txBody>
        </p:sp>
        <p:sp>
          <p:nvSpPr>
            <p:cNvPr id="10" name="TextBox 10"/>
            <p:cNvSpPr txBox="1"/>
            <p:nvPr/>
          </p:nvSpPr>
          <p:spPr>
            <a:xfrm>
              <a:off x="0" y="2217118"/>
              <a:ext cx="12448724" cy="645476"/>
            </a:xfrm>
            <a:prstGeom prst="rect">
              <a:avLst/>
            </a:prstGeom>
          </p:spPr>
          <p:txBody>
            <a:bodyPr lIns="0" tIns="0" rIns="0" bIns="0" rtlCol="0" anchor="t">
              <a:spAutoFit/>
            </a:bodyPr>
            <a:lstStyle/>
            <a:p>
              <a:pPr marL="0" lvl="0" indent="0" algn="ctr">
                <a:lnSpc>
                  <a:spcPts val="4439"/>
                </a:lnSpc>
                <a:spcBef>
                  <a:spcPct val="0"/>
                </a:spcBef>
              </a:pPr>
              <a:endParaRPr/>
            </a:p>
          </p:txBody>
        </p:sp>
      </p:grpSp>
      <p:sp>
        <p:nvSpPr>
          <p:cNvPr id="16" name="TextBox 15">
            <a:extLst>
              <a:ext uri="{FF2B5EF4-FFF2-40B4-BE49-F238E27FC236}">
                <a16:creationId xmlns:a16="http://schemas.microsoft.com/office/drawing/2014/main" id="{3CFEF686-B288-4133-9B52-4CC5590328FF}"/>
              </a:ext>
            </a:extLst>
          </p:cNvPr>
          <p:cNvSpPr txBox="1"/>
          <p:nvPr/>
        </p:nvSpPr>
        <p:spPr>
          <a:xfrm>
            <a:off x="3474304" y="2327787"/>
            <a:ext cx="9151144" cy="1323439"/>
          </a:xfrm>
          <a:prstGeom prst="rect">
            <a:avLst/>
          </a:prstGeom>
          <a:noFill/>
        </p:spPr>
        <p:txBody>
          <a:bodyPr wrap="square">
            <a:spAutoFit/>
          </a:bodyPr>
          <a:lstStyle/>
          <a:p>
            <a:pPr marL="0" lvl="0" indent="0" algn="l">
              <a:lnSpc>
                <a:spcPts val="9600"/>
              </a:lnSpc>
              <a:spcBef>
                <a:spcPct val="0"/>
              </a:spcBef>
            </a:pPr>
            <a:r>
              <a:rPr lang="en-US" sz="8000" dirty="0">
                <a:solidFill>
                  <a:srgbClr val="FFFFFF"/>
                </a:solidFill>
                <a:latin typeface="Playfair Display Bold"/>
              </a:rPr>
              <a:t>"</a:t>
            </a:r>
          </a:p>
        </p:txBody>
      </p:sp>
      <p:sp>
        <p:nvSpPr>
          <p:cNvPr id="17" name="TextBox 16">
            <a:extLst>
              <a:ext uri="{FF2B5EF4-FFF2-40B4-BE49-F238E27FC236}">
                <a16:creationId xmlns:a16="http://schemas.microsoft.com/office/drawing/2014/main" id="{3BED9719-C15A-4BD7-99B2-1E3CE651102F}"/>
              </a:ext>
            </a:extLst>
          </p:cNvPr>
          <p:cNvSpPr txBox="1"/>
          <p:nvPr/>
        </p:nvSpPr>
        <p:spPr>
          <a:xfrm>
            <a:off x="10820400" y="8398659"/>
            <a:ext cx="9151144" cy="1323439"/>
          </a:xfrm>
          <a:prstGeom prst="rect">
            <a:avLst/>
          </a:prstGeom>
          <a:noFill/>
        </p:spPr>
        <p:txBody>
          <a:bodyPr wrap="square">
            <a:spAutoFit/>
          </a:bodyPr>
          <a:lstStyle/>
          <a:p>
            <a:pPr marL="0" lvl="0" indent="0" algn="l">
              <a:lnSpc>
                <a:spcPts val="9600"/>
              </a:lnSpc>
              <a:spcBef>
                <a:spcPct val="0"/>
              </a:spcBef>
            </a:pPr>
            <a:r>
              <a:rPr lang="en-US" sz="8000" dirty="0">
                <a:solidFill>
                  <a:srgbClr val="FFFFFF"/>
                </a:solidFill>
                <a:latin typeface="Playfair Display Bold"/>
              </a:rPr>
              <a:t>"</a:t>
            </a:r>
          </a:p>
        </p:txBody>
      </p:sp>
      <p:pic>
        <p:nvPicPr>
          <p:cNvPr id="14" name="Picture 4">
            <a:extLst>
              <a:ext uri="{FF2B5EF4-FFF2-40B4-BE49-F238E27FC236}">
                <a16:creationId xmlns:a16="http://schemas.microsoft.com/office/drawing/2014/main" id="{3B650899-55FD-4435-8D95-B62D10DFC03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411523" y="3903026"/>
            <a:ext cx="2780762" cy="3579894"/>
          </a:xfrm>
          <a:prstGeom prst="rect">
            <a:avLst/>
          </a:prstGeom>
        </p:spPr>
      </p:pic>
    </p:spTree>
    <p:extLst>
      <p:ext uri="{BB962C8B-B14F-4D97-AF65-F5344CB8AC3E}">
        <p14:creationId xmlns:p14="http://schemas.microsoft.com/office/powerpoint/2010/main" val="28106005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68825" y="9258300"/>
            <a:ext cx="1028700" cy="1040272"/>
            <a:chOff x="0" y="0"/>
            <a:chExt cx="1371600" cy="1387029"/>
          </a:xfrm>
        </p:grpSpPr>
        <p:sp>
          <p:nvSpPr>
            <p:cNvPr id="3" name="AutoShape 3"/>
            <p:cNvSpPr/>
            <p:nvPr/>
          </p:nvSpPr>
          <p:spPr>
            <a:xfrm>
              <a:off x="0" y="0"/>
              <a:ext cx="1371600" cy="1387029"/>
            </a:xfrm>
            <a:prstGeom prst="rect">
              <a:avLst/>
            </a:prstGeom>
            <a:solidFill>
              <a:srgbClr val="9F7F64"/>
            </a:solidFill>
          </p:spPr>
        </p:sp>
        <p:sp>
          <p:nvSpPr>
            <p:cNvPr id="4" name="TextBox 4"/>
            <p:cNvSpPr txBox="1"/>
            <p:nvPr/>
          </p:nvSpPr>
          <p:spPr>
            <a:xfrm>
              <a:off x="388724" y="400831"/>
              <a:ext cx="594152" cy="556792"/>
            </a:xfrm>
            <a:prstGeom prst="rect">
              <a:avLst/>
            </a:prstGeom>
          </p:spPr>
          <p:txBody>
            <a:bodyPr lIns="0" tIns="0" rIns="0" bIns="0" rtlCol="0" anchor="t">
              <a:spAutoFit/>
            </a:bodyPr>
            <a:lstStyle/>
            <a:p>
              <a:pPr marL="0" lvl="0" indent="0" algn="ctr">
                <a:lnSpc>
                  <a:spcPts val="3380"/>
                </a:lnSpc>
                <a:spcBef>
                  <a:spcPct val="0"/>
                </a:spcBef>
              </a:pPr>
              <a:r>
                <a:rPr lang="en-US" sz="2600">
                  <a:solidFill>
                    <a:srgbClr val="FFFFFF"/>
                  </a:solidFill>
                  <a:latin typeface="Inria Serif"/>
                </a:rPr>
                <a:t>10</a:t>
              </a:r>
            </a:p>
          </p:txBody>
        </p:sp>
      </p:grpSp>
      <p:sp>
        <p:nvSpPr>
          <p:cNvPr id="6" name="AutoShape 6"/>
          <p:cNvSpPr/>
          <p:nvPr/>
        </p:nvSpPr>
        <p:spPr>
          <a:xfrm>
            <a:off x="3429000" y="2324100"/>
            <a:ext cx="14868525" cy="7974472"/>
          </a:xfrm>
          <a:prstGeom prst="rect">
            <a:avLst/>
          </a:prstGeom>
          <a:solidFill>
            <a:srgbClr val="F4F2F2"/>
          </a:solidFill>
        </p:spPr>
      </p:sp>
      <p:sp>
        <p:nvSpPr>
          <p:cNvPr id="7" name="TextBox 7"/>
          <p:cNvSpPr txBox="1"/>
          <p:nvPr/>
        </p:nvSpPr>
        <p:spPr>
          <a:xfrm>
            <a:off x="4137391" y="2823731"/>
            <a:ext cx="13681632" cy="6998839"/>
          </a:xfrm>
          <a:prstGeom prst="rect">
            <a:avLst/>
          </a:prstGeom>
          <a:solidFill>
            <a:srgbClr val="F4F2F2"/>
          </a:solidFill>
        </p:spPr>
        <p:txBody>
          <a:bodyPr wrap="square" lIns="0" tIns="0" rIns="0" bIns="0" rtlCol="0" anchor="t">
            <a:spAutoFit/>
          </a:bodyPr>
          <a:lstStyle/>
          <a:p>
            <a:pPr algn="just">
              <a:lnSpc>
                <a:spcPts val="5040"/>
              </a:lnSpc>
            </a:pPr>
            <a:r>
              <a:rPr lang="en-US" sz="3200" dirty="0">
                <a:solidFill>
                  <a:srgbClr val="000000"/>
                </a:solidFill>
                <a:latin typeface="Open Sans" panose="020B0606030504020204" pitchFamily="34" charset="0"/>
                <a:ea typeface="Open Sans" panose="020B0606030504020204" pitchFamily="34" charset="0"/>
                <a:cs typeface="Open Sans" panose="020B0606030504020204" pitchFamily="34" charset="0"/>
              </a:rPr>
              <a:t>The oldest known ceramic artifact is dated as early as 28,000 BCE , during the late Paleolithic period. It was the statue of a woman from a small prehistoric settlement near Brno, in the Czech </a:t>
            </a:r>
            <a:r>
              <a:rPr lang="en-US" sz="3200" dirty="0" err="1">
                <a:solidFill>
                  <a:srgbClr val="000000"/>
                </a:solidFill>
                <a:latin typeface="Open Sans" panose="020B0606030504020204" pitchFamily="34" charset="0"/>
                <a:ea typeface="Open Sans" panose="020B0606030504020204" pitchFamily="34" charset="0"/>
                <a:cs typeface="Open Sans" panose="020B0606030504020204" pitchFamily="34" charset="0"/>
              </a:rPr>
              <a:t>Republic.The</a:t>
            </a:r>
            <a:r>
              <a:rPr lang="en-US" sz="3200" dirty="0">
                <a:solidFill>
                  <a:srgbClr val="000000"/>
                </a:solidFill>
                <a:latin typeface="Open Sans" panose="020B0606030504020204" pitchFamily="34" charset="0"/>
                <a:ea typeface="Open Sans" panose="020B0606030504020204" pitchFamily="34" charset="0"/>
                <a:cs typeface="Open Sans" panose="020B0606030504020204" pitchFamily="34" charset="0"/>
              </a:rPr>
              <a:t> first examples of pottery appeared in Eastern Asia several thousand years later.</a:t>
            </a:r>
          </a:p>
          <a:p>
            <a:pPr algn="just">
              <a:lnSpc>
                <a:spcPts val="5040"/>
              </a:lnSpc>
            </a:pPr>
            <a:r>
              <a:rPr lang="en-US" sz="3200" dirty="0">
                <a:latin typeface="Open Sans" panose="020B0606030504020204" pitchFamily="34" charset="0"/>
                <a:ea typeface="Open Sans" panose="020B0606030504020204" pitchFamily="34" charset="0"/>
                <a:cs typeface="Open Sans" panose="020B0606030504020204" pitchFamily="34" charset="0"/>
              </a:rPr>
              <a:t>Since these ancient times, the technology and applications of ceramics (including glass) has steadily increased. We often take for granted the major role that ceramics have played in the progress of humankind.</a:t>
            </a:r>
            <a:endParaRPr lang="en-US" sz="3200"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algn="just">
              <a:lnSpc>
                <a:spcPts val="5040"/>
              </a:lnSpc>
            </a:pPr>
            <a:r>
              <a:rPr lang="en-US" sz="3200" dirty="0">
                <a:solidFill>
                  <a:srgbClr val="000000"/>
                </a:solidFill>
                <a:latin typeface="Open Sans" panose="020B0606030504020204" pitchFamily="34" charset="0"/>
                <a:ea typeface="Open Sans" panose="020B0606030504020204" pitchFamily="34" charset="0"/>
                <a:cs typeface="Open Sans" panose="020B0606030504020204" pitchFamily="34" charset="0"/>
              </a:rPr>
              <a:t>Ceramics now include domestic, industrial and building products, as well as a wide range of materials developed for use in advanced ceramic engineering, such as in semiconductors. </a:t>
            </a:r>
          </a:p>
        </p:txBody>
      </p:sp>
      <p:grpSp>
        <p:nvGrpSpPr>
          <p:cNvPr id="8" name="Group 8"/>
          <p:cNvGrpSpPr/>
          <p:nvPr/>
        </p:nvGrpSpPr>
        <p:grpSpPr>
          <a:xfrm>
            <a:off x="1362886" y="480973"/>
            <a:ext cx="9336543" cy="2139802"/>
            <a:chOff x="0" y="9525"/>
            <a:chExt cx="12448724" cy="2853069"/>
          </a:xfrm>
        </p:grpSpPr>
        <p:sp>
          <p:nvSpPr>
            <p:cNvPr id="9" name="TextBox 9"/>
            <p:cNvSpPr txBox="1"/>
            <p:nvPr/>
          </p:nvSpPr>
          <p:spPr>
            <a:xfrm>
              <a:off x="0" y="9525"/>
              <a:ext cx="12448724" cy="1427228"/>
            </a:xfrm>
            <a:prstGeom prst="rect">
              <a:avLst/>
            </a:prstGeom>
          </p:spPr>
          <p:txBody>
            <a:bodyPr lIns="0" tIns="0" rIns="0" bIns="0" rtlCol="0" anchor="t">
              <a:spAutoFit/>
            </a:bodyPr>
            <a:lstStyle/>
            <a:p>
              <a:pPr marL="0" lvl="0" indent="0" algn="ctr">
                <a:lnSpc>
                  <a:spcPts val="8879"/>
                </a:lnSpc>
                <a:spcBef>
                  <a:spcPct val="0"/>
                </a:spcBef>
              </a:pPr>
              <a:r>
                <a:rPr lang="en-US" sz="7399" dirty="0">
                  <a:solidFill>
                    <a:srgbClr val="100F0D"/>
                  </a:solidFill>
                  <a:latin typeface="Playfair Display"/>
                </a:rPr>
                <a:t>Origin of Ceramics</a:t>
              </a:r>
            </a:p>
          </p:txBody>
        </p:sp>
        <p:sp>
          <p:nvSpPr>
            <p:cNvPr id="10" name="TextBox 10"/>
            <p:cNvSpPr txBox="1"/>
            <p:nvPr/>
          </p:nvSpPr>
          <p:spPr>
            <a:xfrm>
              <a:off x="0" y="2217118"/>
              <a:ext cx="12448724" cy="645476"/>
            </a:xfrm>
            <a:prstGeom prst="rect">
              <a:avLst/>
            </a:prstGeom>
          </p:spPr>
          <p:txBody>
            <a:bodyPr lIns="0" tIns="0" rIns="0" bIns="0" rtlCol="0" anchor="t">
              <a:spAutoFit/>
            </a:bodyPr>
            <a:lstStyle/>
            <a:p>
              <a:pPr marL="0" lvl="0" indent="0" algn="ctr">
                <a:lnSpc>
                  <a:spcPts val="4439"/>
                </a:lnSpc>
                <a:spcBef>
                  <a:spcPct val="0"/>
                </a:spcBef>
              </a:pPr>
              <a:endParaRPr/>
            </a:p>
          </p:txBody>
        </p:sp>
      </p:grpSp>
      <p:sp>
        <p:nvSpPr>
          <p:cNvPr id="16" name="TextBox 15">
            <a:extLst>
              <a:ext uri="{FF2B5EF4-FFF2-40B4-BE49-F238E27FC236}">
                <a16:creationId xmlns:a16="http://schemas.microsoft.com/office/drawing/2014/main" id="{3CFEF686-B288-4133-9B52-4CC5590328FF}"/>
              </a:ext>
            </a:extLst>
          </p:cNvPr>
          <p:cNvSpPr txBox="1"/>
          <p:nvPr/>
        </p:nvSpPr>
        <p:spPr>
          <a:xfrm>
            <a:off x="3559585" y="2296997"/>
            <a:ext cx="9151144" cy="1323439"/>
          </a:xfrm>
          <a:prstGeom prst="rect">
            <a:avLst/>
          </a:prstGeom>
          <a:noFill/>
        </p:spPr>
        <p:txBody>
          <a:bodyPr wrap="square">
            <a:spAutoFit/>
          </a:bodyPr>
          <a:lstStyle/>
          <a:p>
            <a:pPr marL="0" lvl="0" indent="0" algn="l">
              <a:lnSpc>
                <a:spcPts val="9600"/>
              </a:lnSpc>
              <a:spcBef>
                <a:spcPct val="0"/>
              </a:spcBef>
            </a:pPr>
            <a:r>
              <a:rPr lang="en-US" sz="8000" dirty="0">
                <a:solidFill>
                  <a:srgbClr val="FFFFFF"/>
                </a:solidFill>
                <a:latin typeface="Playfair Display Bold"/>
              </a:rPr>
              <a:t>"</a:t>
            </a:r>
          </a:p>
        </p:txBody>
      </p:sp>
      <p:sp>
        <p:nvSpPr>
          <p:cNvPr id="17" name="TextBox 16">
            <a:extLst>
              <a:ext uri="{FF2B5EF4-FFF2-40B4-BE49-F238E27FC236}">
                <a16:creationId xmlns:a16="http://schemas.microsoft.com/office/drawing/2014/main" id="{3BED9719-C15A-4BD7-99B2-1E3CE651102F}"/>
              </a:ext>
            </a:extLst>
          </p:cNvPr>
          <p:cNvSpPr txBox="1"/>
          <p:nvPr/>
        </p:nvSpPr>
        <p:spPr>
          <a:xfrm>
            <a:off x="12192000" y="9106000"/>
            <a:ext cx="9151144" cy="1323439"/>
          </a:xfrm>
          <a:prstGeom prst="rect">
            <a:avLst/>
          </a:prstGeom>
          <a:noFill/>
        </p:spPr>
        <p:txBody>
          <a:bodyPr wrap="square">
            <a:spAutoFit/>
          </a:bodyPr>
          <a:lstStyle/>
          <a:p>
            <a:pPr marL="0" lvl="0" indent="0" algn="l">
              <a:lnSpc>
                <a:spcPts val="9600"/>
              </a:lnSpc>
              <a:spcBef>
                <a:spcPct val="0"/>
              </a:spcBef>
            </a:pPr>
            <a:r>
              <a:rPr lang="en-US" sz="8000" dirty="0">
                <a:solidFill>
                  <a:srgbClr val="FFFFFF"/>
                </a:solidFill>
                <a:latin typeface="Playfair Display Bold"/>
              </a:rPr>
              <a:t>"</a:t>
            </a:r>
          </a:p>
        </p:txBody>
      </p:sp>
      <p:pic>
        <p:nvPicPr>
          <p:cNvPr id="13" name="Picture 6">
            <a:extLst>
              <a:ext uri="{FF2B5EF4-FFF2-40B4-BE49-F238E27FC236}">
                <a16:creationId xmlns:a16="http://schemas.microsoft.com/office/drawing/2014/main" id="{42393338-FFE3-4491-9E95-00DC902C9CD7}"/>
              </a:ext>
            </a:extLst>
          </p:cNvPr>
          <p:cNvPicPr>
            <a:picLocks noChangeAspect="1"/>
          </p:cNvPicPr>
          <p:nvPr/>
        </p:nvPicPr>
        <p:blipFill>
          <a:blip r:embed="rId3"/>
          <a:srcRect/>
          <a:stretch>
            <a:fillRect/>
          </a:stretch>
        </p:blipFill>
        <p:spPr>
          <a:xfrm>
            <a:off x="838200" y="3924300"/>
            <a:ext cx="1927428" cy="398124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592965" y="0"/>
            <a:ext cx="9695035" cy="10287000"/>
          </a:xfrm>
          <a:prstGeom prst="rect">
            <a:avLst/>
          </a:prstGeom>
          <a:solidFill>
            <a:srgbClr val="F4F2F2"/>
          </a:solidFill>
        </p:spPr>
      </p:sp>
      <p:grpSp>
        <p:nvGrpSpPr>
          <p:cNvPr id="3" name="Group 3"/>
          <p:cNvGrpSpPr/>
          <p:nvPr/>
        </p:nvGrpSpPr>
        <p:grpSpPr>
          <a:xfrm>
            <a:off x="9815683" y="1028700"/>
            <a:ext cx="7443617" cy="8215039"/>
            <a:chOff x="0" y="0"/>
            <a:chExt cx="9924823" cy="10953386"/>
          </a:xfrm>
        </p:grpSpPr>
        <p:pic>
          <p:nvPicPr>
            <p:cNvPr id="4" name="Picture 4"/>
            <p:cNvPicPr>
              <a:picLocks noChangeAspect="1"/>
            </p:cNvPicPr>
            <p:nvPr/>
          </p:nvPicPr>
          <p:blipFill>
            <a:blip r:embed="rId2"/>
            <a:srcRect l="21571" r="21571"/>
            <a:stretch>
              <a:fillRect/>
            </a:stretch>
          </p:blipFill>
          <p:spPr>
            <a:xfrm>
              <a:off x="0" y="0"/>
              <a:ext cx="9924823" cy="10953386"/>
            </a:xfrm>
            <a:prstGeom prst="rect">
              <a:avLst/>
            </a:prstGeom>
          </p:spPr>
        </p:pic>
      </p:grpSp>
      <p:sp>
        <p:nvSpPr>
          <p:cNvPr id="5" name="TextBox 5"/>
          <p:cNvSpPr txBox="1"/>
          <p:nvPr/>
        </p:nvSpPr>
        <p:spPr>
          <a:xfrm>
            <a:off x="1801822" y="4524715"/>
            <a:ext cx="4856928" cy="1156335"/>
          </a:xfrm>
          <a:prstGeom prst="rect">
            <a:avLst/>
          </a:prstGeom>
        </p:spPr>
        <p:txBody>
          <a:bodyPr lIns="0" tIns="0" rIns="0" bIns="0" rtlCol="0" anchor="t">
            <a:spAutoFit/>
          </a:bodyPr>
          <a:lstStyle/>
          <a:p>
            <a:pPr marL="0" lvl="0" indent="0" algn="ctr">
              <a:lnSpc>
                <a:spcPts val="9360"/>
              </a:lnSpc>
            </a:pPr>
            <a:r>
              <a:rPr lang="en-US" sz="7200">
                <a:solidFill>
                  <a:srgbClr val="9F7F64"/>
                </a:solidFill>
                <a:latin typeface="Playfair Display Bold"/>
              </a:rPr>
              <a:t>Properties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TotalTime>
  <Words>1267</Words>
  <Application>Microsoft Office PowerPoint</Application>
  <PresentationFormat>Custom</PresentationFormat>
  <Paragraphs>157</Paragraphs>
  <Slides>21</Slides>
  <Notes>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21</vt:i4>
      </vt:variant>
    </vt:vector>
  </HeadingPairs>
  <TitlesOfParts>
    <vt:vector size="34" baseType="lpstr">
      <vt:lpstr>Calibri</vt:lpstr>
      <vt:lpstr>Anonymous Pro</vt:lpstr>
      <vt:lpstr>Arimo</vt:lpstr>
      <vt:lpstr>Open Sans</vt:lpstr>
      <vt:lpstr>Inria Serif Bold</vt:lpstr>
      <vt:lpstr>Inria Serif</vt:lpstr>
      <vt:lpstr>Arial</vt:lpstr>
      <vt:lpstr>Playfair Display Bold</vt:lpstr>
      <vt:lpstr>Playfair Display</vt:lpstr>
      <vt:lpstr>Open Sans Light</vt:lpstr>
      <vt:lpstr>Josefin Sans Regular</vt:lpstr>
      <vt:lpstr>Comic Sans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Ceramics BCE</dc:title>
  <dc:creator>Adithya Krishnan</dc:creator>
  <cp:lastModifiedBy>Adithya Krishnan</cp:lastModifiedBy>
  <cp:revision>18</cp:revision>
  <dcterms:created xsi:type="dcterms:W3CDTF">2006-08-16T00:00:00Z</dcterms:created>
  <dcterms:modified xsi:type="dcterms:W3CDTF">2022-02-08T16:19:54Z</dcterms:modified>
  <dc:identifier>DAE1xmVnOnk</dc:identifier>
</cp:coreProperties>
</file>

<file path=docProps/thumbnail.jpeg>
</file>